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66" r:id="rId2"/>
    <p:sldId id="368" r:id="rId3"/>
    <p:sldId id="399" r:id="rId4"/>
    <p:sldId id="384" r:id="rId5"/>
    <p:sldId id="385" r:id="rId6"/>
    <p:sldId id="388" r:id="rId7"/>
    <p:sldId id="400" r:id="rId8"/>
    <p:sldId id="401" r:id="rId9"/>
    <p:sldId id="404" r:id="rId10"/>
    <p:sldId id="403" r:id="rId11"/>
    <p:sldId id="402" r:id="rId12"/>
    <p:sldId id="405" r:id="rId13"/>
    <p:sldId id="406" r:id="rId14"/>
    <p:sldId id="407" r:id="rId15"/>
    <p:sldId id="408" r:id="rId16"/>
    <p:sldId id="261" r:id="rId17"/>
    <p:sldId id="410" r:id="rId18"/>
    <p:sldId id="409" r:id="rId19"/>
    <p:sldId id="412" r:id="rId20"/>
    <p:sldId id="421" r:id="rId21"/>
    <p:sldId id="422" r:id="rId22"/>
    <p:sldId id="411" r:id="rId23"/>
    <p:sldId id="413" r:id="rId24"/>
    <p:sldId id="423" r:id="rId25"/>
    <p:sldId id="414" r:id="rId26"/>
    <p:sldId id="424" r:id="rId27"/>
    <p:sldId id="426" r:id="rId28"/>
    <p:sldId id="425" r:id="rId29"/>
    <p:sldId id="427" r:id="rId30"/>
    <p:sldId id="428" r:id="rId31"/>
    <p:sldId id="429" r:id="rId32"/>
    <p:sldId id="430" r:id="rId33"/>
    <p:sldId id="431" r:id="rId34"/>
    <p:sldId id="432" r:id="rId35"/>
    <p:sldId id="433" r:id="rId36"/>
    <p:sldId id="434" r:id="rId37"/>
    <p:sldId id="389" r:id="rId38"/>
    <p:sldId id="391" r:id="rId39"/>
    <p:sldId id="394" r:id="rId40"/>
    <p:sldId id="396" r:id="rId41"/>
    <p:sldId id="397" r:id="rId42"/>
    <p:sldId id="386" r:id="rId43"/>
    <p:sldId id="398" r:id="rId44"/>
    <p:sldId id="392" r:id="rId45"/>
    <p:sldId id="393" r:id="rId46"/>
    <p:sldId id="395" r:id="rId47"/>
    <p:sldId id="416" r:id="rId48"/>
    <p:sldId id="417" r:id="rId49"/>
    <p:sldId id="419" r:id="rId50"/>
    <p:sldId id="420" r:id="rId51"/>
    <p:sldId id="435" r:id="rId52"/>
    <p:sldId id="436" r:id="rId53"/>
    <p:sldId id="41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CEE8FF-E365-429E-85F1-F33CAD300366}" type="doc">
      <dgm:prSet loTypeId="urn:microsoft.com/office/officeart/2008/layout/VerticalCurvedList" loCatId="list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682399C-2534-449D-9B38-9960AD04516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>
            <a:buAutoNum type="arabicPeriod"/>
          </a:pPr>
          <a:r>
            <a:rPr lang="en-US" sz="2000" dirty="0"/>
            <a:t>How can a panel-based RP–SP survey be designed and implemented in the Indian urban context to capture seasonal variation (winter and summer) in travel behaviour? </a:t>
          </a:r>
        </a:p>
      </dgm:t>
    </dgm:pt>
    <dgm:pt modelId="{A4948DFC-C593-49B0-8891-0CE94795F9F5}" type="parTrans" cxnId="{7DA17BD4-CB21-472D-87E6-04C1F6160FAE}">
      <dgm:prSet/>
      <dgm:spPr/>
      <dgm:t>
        <a:bodyPr/>
        <a:lstStyle/>
        <a:p>
          <a:endParaRPr lang="en-US"/>
        </a:p>
      </dgm:t>
    </dgm:pt>
    <dgm:pt modelId="{6C29F2F1-23F5-4037-824A-9F93882494F7}" type="sibTrans" cxnId="{7DA17BD4-CB21-472D-87E6-04C1F6160FAE}">
      <dgm:prSet/>
      <dgm:spPr/>
      <dgm:t>
        <a:bodyPr/>
        <a:lstStyle/>
        <a:p>
          <a:endParaRPr lang="en-US"/>
        </a:p>
      </dgm:t>
    </dgm:pt>
    <dgm:pt modelId="{05EEC437-30C2-4EFA-AB7B-6CDEA55DB9F0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2000" dirty="0"/>
            <a:t>How do travellers in Kolkata perceive and respond to air quality information in terms of route and mode choice decisions? </a:t>
          </a:r>
        </a:p>
      </dgm:t>
    </dgm:pt>
    <dgm:pt modelId="{FE53B40B-045F-4966-824A-83E2B212C798}" type="parTrans" cxnId="{0B5ADCAC-4482-4182-A439-B110B3D8D2EA}">
      <dgm:prSet/>
      <dgm:spPr/>
      <dgm:t>
        <a:bodyPr/>
        <a:lstStyle/>
        <a:p>
          <a:endParaRPr lang="en-US"/>
        </a:p>
      </dgm:t>
    </dgm:pt>
    <dgm:pt modelId="{3F0AA099-3066-4D91-A3C5-05AD56C3C51B}" type="sibTrans" cxnId="{0B5ADCAC-4482-4182-A439-B110B3D8D2EA}">
      <dgm:prSet/>
      <dgm:spPr/>
      <dgm:t>
        <a:bodyPr/>
        <a:lstStyle/>
        <a:p>
          <a:endParaRPr lang="en-US"/>
        </a:p>
      </dgm:t>
    </dgm:pt>
    <dgm:pt modelId="{B8E37BB5-6978-40AC-B30B-51BEEA0A3FC7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2000" dirty="0"/>
            <a:t>To what extent does travel behaviour vary across seasons (winter and summer) when air pollution levels differ significantly? </a:t>
          </a:r>
        </a:p>
      </dgm:t>
    </dgm:pt>
    <dgm:pt modelId="{1BC83B09-6CF6-4740-BE60-59C5B1A76765}" type="parTrans" cxnId="{642C44F0-730D-4D30-8D7D-7399F01E11B5}">
      <dgm:prSet/>
      <dgm:spPr/>
      <dgm:t>
        <a:bodyPr/>
        <a:lstStyle/>
        <a:p>
          <a:endParaRPr lang="en-US"/>
        </a:p>
      </dgm:t>
    </dgm:pt>
    <dgm:pt modelId="{B08C265C-9499-42A0-8434-327B02EDD510}" type="sibTrans" cxnId="{642C44F0-730D-4D30-8D7D-7399F01E11B5}">
      <dgm:prSet/>
      <dgm:spPr/>
      <dgm:t>
        <a:bodyPr/>
        <a:lstStyle/>
        <a:p>
          <a:endParaRPr lang="en-US"/>
        </a:p>
      </dgm:t>
    </dgm:pt>
    <dgm:pt modelId="{715135DA-CE3D-45B1-968B-B49771B8AA40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/>
            <a:t>How can latent heterogeneity in awareness, attitudes, and protective actions be modelled to explain variations in behavioural responses?</a:t>
          </a:r>
        </a:p>
      </dgm:t>
    </dgm:pt>
    <dgm:pt modelId="{C0AB844D-A017-423A-AB9F-C0DD5877C01F}" type="parTrans" cxnId="{AE6BAC80-29DC-4A6C-B455-917ECF0D7924}">
      <dgm:prSet/>
      <dgm:spPr/>
      <dgm:t>
        <a:bodyPr/>
        <a:lstStyle/>
        <a:p>
          <a:endParaRPr lang="en-US"/>
        </a:p>
      </dgm:t>
    </dgm:pt>
    <dgm:pt modelId="{215DCB80-7C4F-4D70-B00B-1F942D629C2D}" type="sibTrans" cxnId="{AE6BAC80-29DC-4A6C-B455-917ECF0D7924}">
      <dgm:prSet/>
      <dgm:spPr/>
      <dgm:t>
        <a:bodyPr/>
        <a:lstStyle/>
        <a:p>
          <a:endParaRPr lang="en-US"/>
        </a:p>
      </dgm:t>
    </dgm:pt>
    <dgm:pt modelId="{76BE3E4B-1A82-4E49-BA84-99CB0B55FE2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2000" dirty="0"/>
            <a:t>In what ways can modelling insights be operationalised into decision-support tools (such as </a:t>
          </a:r>
          <a:r>
            <a:rPr lang="en-US" sz="2000" dirty="0" err="1"/>
            <a:t>personalised</a:t>
          </a:r>
          <a:r>
            <a:rPr lang="en-US" sz="2000" dirty="0"/>
            <a:t> routing applications and dashboards) to reduce exposure and support sustainable mobility?</a:t>
          </a:r>
        </a:p>
      </dgm:t>
    </dgm:pt>
    <dgm:pt modelId="{C7EFBF85-0AA9-4E95-AE1C-BBECC62B4B68}" type="parTrans" cxnId="{2228D4AC-1DD6-4CD5-A176-EE95BB397DF7}">
      <dgm:prSet/>
      <dgm:spPr/>
      <dgm:t>
        <a:bodyPr/>
        <a:lstStyle/>
        <a:p>
          <a:endParaRPr lang="en-US"/>
        </a:p>
      </dgm:t>
    </dgm:pt>
    <dgm:pt modelId="{C4A1CC24-8699-496F-B337-24EE9F0B9830}" type="sibTrans" cxnId="{2228D4AC-1DD6-4CD5-A176-EE95BB397DF7}">
      <dgm:prSet/>
      <dgm:spPr/>
      <dgm:t>
        <a:bodyPr/>
        <a:lstStyle/>
        <a:p>
          <a:endParaRPr lang="en-US"/>
        </a:p>
      </dgm:t>
    </dgm:pt>
    <dgm:pt modelId="{23F4E5CD-FFAF-4A07-8C44-0B0439EEDA22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pPr>
            <a:buAutoNum type="arabicPeriod"/>
          </a:pPr>
          <a:r>
            <a:rPr lang="en-US" sz="2000" dirty="0"/>
            <a:t> What are the key factors that influence individual exposure to air pollution during daily travel in urban settings?</a:t>
          </a:r>
        </a:p>
      </dgm:t>
    </dgm:pt>
    <dgm:pt modelId="{01F2B678-EC15-44AC-8288-CB4A4299F587}" type="parTrans" cxnId="{2B199AAB-4146-4488-A29E-E78259D15FC4}">
      <dgm:prSet/>
      <dgm:spPr/>
      <dgm:t>
        <a:bodyPr/>
        <a:lstStyle/>
        <a:p>
          <a:endParaRPr lang="en-US"/>
        </a:p>
      </dgm:t>
    </dgm:pt>
    <dgm:pt modelId="{8423DD26-2A5C-4A16-BFFD-B8534867D03A}" type="sibTrans" cxnId="{2B199AAB-4146-4488-A29E-E78259D15FC4}">
      <dgm:prSet/>
      <dgm:spPr/>
      <dgm:t>
        <a:bodyPr/>
        <a:lstStyle/>
        <a:p>
          <a:endParaRPr lang="en-US"/>
        </a:p>
      </dgm:t>
    </dgm:pt>
    <dgm:pt modelId="{7BC20281-8CAA-4147-B85E-8BF14794E820}" type="pres">
      <dgm:prSet presAssocID="{FECEE8FF-E365-429E-85F1-F33CAD300366}" presName="Name0" presStyleCnt="0">
        <dgm:presLayoutVars>
          <dgm:chMax val="7"/>
          <dgm:chPref val="7"/>
          <dgm:dir/>
        </dgm:presLayoutVars>
      </dgm:prSet>
      <dgm:spPr/>
    </dgm:pt>
    <dgm:pt modelId="{34154088-E197-417D-8BDC-67846DB968B8}" type="pres">
      <dgm:prSet presAssocID="{FECEE8FF-E365-429E-85F1-F33CAD300366}" presName="Name1" presStyleCnt="0"/>
      <dgm:spPr/>
    </dgm:pt>
    <dgm:pt modelId="{0F1392A1-4268-4B7E-B9CA-8F1CF4E7486E}" type="pres">
      <dgm:prSet presAssocID="{FECEE8FF-E365-429E-85F1-F33CAD300366}" presName="cycle" presStyleCnt="0"/>
      <dgm:spPr/>
    </dgm:pt>
    <dgm:pt modelId="{DEA01C85-C617-4951-8ED2-727C36959A38}" type="pres">
      <dgm:prSet presAssocID="{FECEE8FF-E365-429E-85F1-F33CAD300366}" presName="srcNode" presStyleLbl="node1" presStyleIdx="0" presStyleCnt="6"/>
      <dgm:spPr/>
    </dgm:pt>
    <dgm:pt modelId="{FD1CF863-DD74-461B-B6C6-77958ACC81D4}" type="pres">
      <dgm:prSet presAssocID="{FECEE8FF-E365-429E-85F1-F33CAD300366}" presName="conn" presStyleLbl="parChTrans1D2" presStyleIdx="0" presStyleCnt="1"/>
      <dgm:spPr/>
    </dgm:pt>
    <dgm:pt modelId="{E87EF3D7-B2E8-4212-B547-A2BDAEEDB71C}" type="pres">
      <dgm:prSet presAssocID="{FECEE8FF-E365-429E-85F1-F33CAD300366}" presName="extraNode" presStyleLbl="node1" presStyleIdx="0" presStyleCnt="6"/>
      <dgm:spPr/>
    </dgm:pt>
    <dgm:pt modelId="{D4550DE1-9268-4B36-B64D-0BB94350C897}" type="pres">
      <dgm:prSet presAssocID="{FECEE8FF-E365-429E-85F1-F33CAD300366}" presName="dstNode" presStyleLbl="node1" presStyleIdx="0" presStyleCnt="6"/>
      <dgm:spPr/>
    </dgm:pt>
    <dgm:pt modelId="{6A490812-2267-44C3-9483-16DF22235604}" type="pres">
      <dgm:prSet presAssocID="{23F4E5CD-FFAF-4A07-8C44-0B0439EEDA22}" presName="text_1" presStyleLbl="node1" presStyleIdx="0" presStyleCnt="6">
        <dgm:presLayoutVars>
          <dgm:bulletEnabled val="1"/>
        </dgm:presLayoutVars>
      </dgm:prSet>
      <dgm:spPr/>
    </dgm:pt>
    <dgm:pt modelId="{C12B0B56-D312-45A6-9F4F-A4CCE355AEE9}" type="pres">
      <dgm:prSet presAssocID="{23F4E5CD-FFAF-4A07-8C44-0B0439EEDA22}" presName="accent_1" presStyleCnt="0"/>
      <dgm:spPr/>
    </dgm:pt>
    <dgm:pt modelId="{FBF378CA-AAE5-47F8-9E65-85097CF35AD0}" type="pres">
      <dgm:prSet presAssocID="{23F4E5CD-FFAF-4A07-8C44-0B0439EEDA22}" presName="accentRepeatNode" presStyleLbl="solidFgAcc1" presStyleIdx="0" presStyleCnt="6"/>
      <dgm:spPr/>
    </dgm:pt>
    <dgm:pt modelId="{8DBC1FF4-6A71-44ED-9932-3F49C477EA42}" type="pres">
      <dgm:prSet presAssocID="{3682399C-2534-449D-9B38-9960AD045164}" presName="text_2" presStyleLbl="node1" presStyleIdx="1" presStyleCnt="6">
        <dgm:presLayoutVars>
          <dgm:bulletEnabled val="1"/>
        </dgm:presLayoutVars>
      </dgm:prSet>
      <dgm:spPr/>
    </dgm:pt>
    <dgm:pt modelId="{CF3BD376-5484-48B1-BDEF-215206F8E979}" type="pres">
      <dgm:prSet presAssocID="{3682399C-2534-449D-9B38-9960AD045164}" presName="accent_2" presStyleCnt="0"/>
      <dgm:spPr/>
    </dgm:pt>
    <dgm:pt modelId="{11CA77B7-2A0F-4AEC-90EC-CADFCEC3386B}" type="pres">
      <dgm:prSet presAssocID="{3682399C-2534-449D-9B38-9960AD045164}" presName="accentRepeatNode" presStyleLbl="solidFgAcc1" presStyleIdx="1" presStyleCnt="6"/>
      <dgm:spPr/>
    </dgm:pt>
    <dgm:pt modelId="{DCFF3635-BE0D-481E-94D3-4D479AABDAFE}" type="pres">
      <dgm:prSet presAssocID="{05EEC437-30C2-4EFA-AB7B-6CDEA55DB9F0}" presName="text_3" presStyleLbl="node1" presStyleIdx="2" presStyleCnt="6">
        <dgm:presLayoutVars>
          <dgm:bulletEnabled val="1"/>
        </dgm:presLayoutVars>
      </dgm:prSet>
      <dgm:spPr/>
    </dgm:pt>
    <dgm:pt modelId="{D7F59B80-AECF-4066-8E56-D2D517A64B99}" type="pres">
      <dgm:prSet presAssocID="{05EEC437-30C2-4EFA-AB7B-6CDEA55DB9F0}" presName="accent_3" presStyleCnt="0"/>
      <dgm:spPr/>
    </dgm:pt>
    <dgm:pt modelId="{27BE73EF-52A9-4620-AECB-B3AA31E4578D}" type="pres">
      <dgm:prSet presAssocID="{05EEC437-30C2-4EFA-AB7B-6CDEA55DB9F0}" presName="accentRepeatNode" presStyleLbl="solidFgAcc1" presStyleIdx="2" presStyleCnt="6"/>
      <dgm:spPr/>
    </dgm:pt>
    <dgm:pt modelId="{83442218-E4EC-4675-962F-B589E6431187}" type="pres">
      <dgm:prSet presAssocID="{B8E37BB5-6978-40AC-B30B-51BEEA0A3FC7}" presName="text_4" presStyleLbl="node1" presStyleIdx="3" presStyleCnt="6">
        <dgm:presLayoutVars>
          <dgm:bulletEnabled val="1"/>
        </dgm:presLayoutVars>
      </dgm:prSet>
      <dgm:spPr/>
    </dgm:pt>
    <dgm:pt modelId="{079CF428-21F9-489B-956D-5C46C10EF8E9}" type="pres">
      <dgm:prSet presAssocID="{B8E37BB5-6978-40AC-B30B-51BEEA0A3FC7}" presName="accent_4" presStyleCnt="0"/>
      <dgm:spPr/>
    </dgm:pt>
    <dgm:pt modelId="{B0306096-969A-45B4-863B-6989C33D56E7}" type="pres">
      <dgm:prSet presAssocID="{B8E37BB5-6978-40AC-B30B-51BEEA0A3FC7}" presName="accentRepeatNode" presStyleLbl="solidFgAcc1" presStyleIdx="3" presStyleCnt="6"/>
      <dgm:spPr/>
    </dgm:pt>
    <dgm:pt modelId="{394C2A52-BF6C-4896-9C7C-A3B6AA16EDE5}" type="pres">
      <dgm:prSet presAssocID="{715135DA-CE3D-45B1-968B-B49771B8AA40}" presName="text_5" presStyleLbl="node1" presStyleIdx="4" presStyleCnt="6">
        <dgm:presLayoutVars>
          <dgm:bulletEnabled val="1"/>
        </dgm:presLayoutVars>
      </dgm:prSet>
      <dgm:spPr/>
    </dgm:pt>
    <dgm:pt modelId="{175A8984-BC8B-4105-84C7-BF0C24F156E5}" type="pres">
      <dgm:prSet presAssocID="{715135DA-CE3D-45B1-968B-B49771B8AA40}" presName="accent_5" presStyleCnt="0"/>
      <dgm:spPr/>
    </dgm:pt>
    <dgm:pt modelId="{27A57B57-5B84-4478-A683-58E11606F1E7}" type="pres">
      <dgm:prSet presAssocID="{715135DA-CE3D-45B1-968B-B49771B8AA40}" presName="accentRepeatNode" presStyleLbl="solidFgAcc1" presStyleIdx="4" presStyleCnt="6"/>
      <dgm:spPr/>
    </dgm:pt>
    <dgm:pt modelId="{4D4DA5E2-6522-4F42-9ADD-FB61AB6028E0}" type="pres">
      <dgm:prSet presAssocID="{76BE3E4B-1A82-4E49-BA84-99CB0B55FE26}" presName="text_6" presStyleLbl="node1" presStyleIdx="5" presStyleCnt="6">
        <dgm:presLayoutVars>
          <dgm:bulletEnabled val="1"/>
        </dgm:presLayoutVars>
      </dgm:prSet>
      <dgm:spPr/>
    </dgm:pt>
    <dgm:pt modelId="{9EBB50D4-C9B9-43F9-BFAA-CE857B0AC6C9}" type="pres">
      <dgm:prSet presAssocID="{76BE3E4B-1A82-4E49-BA84-99CB0B55FE26}" presName="accent_6" presStyleCnt="0"/>
      <dgm:spPr/>
    </dgm:pt>
    <dgm:pt modelId="{B8875CB1-818B-4812-9562-2397F1510C32}" type="pres">
      <dgm:prSet presAssocID="{76BE3E4B-1A82-4E49-BA84-99CB0B55FE26}" presName="accentRepeatNode" presStyleLbl="solidFgAcc1" presStyleIdx="5" presStyleCnt="6"/>
      <dgm:spPr/>
    </dgm:pt>
  </dgm:ptLst>
  <dgm:cxnLst>
    <dgm:cxn modelId="{DBE94A1E-24D7-44EA-82D5-1751E3DB0A6D}" type="presOf" srcId="{B8E37BB5-6978-40AC-B30B-51BEEA0A3FC7}" destId="{83442218-E4EC-4675-962F-B589E6431187}" srcOrd="0" destOrd="0" presId="urn:microsoft.com/office/officeart/2008/layout/VerticalCurvedList"/>
    <dgm:cxn modelId="{ED615F35-2F5A-4FEB-BBCA-00213A3C825D}" type="presOf" srcId="{715135DA-CE3D-45B1-968B-B49771B8AA40}" destId="{394C2A52-BF6C-4896-9C7C-A3B6AA16EDE5}" srcOrd="0" destOrd="0" presId="urn:microsoft.com/office/officeart/2008/layout/VerticalCurvedList"/>
    <dgm:cxn modelId="{25F2BD39-DD0E-462B-932D-BC6F84618A7E}" type="presOf" srcId="{8423DD26-2A5C-4A16-BFFD-B8534867D03A}" destId="{FD1CF863-DD74-461B-B6C6-77958ACC81D4}" srcOrd="0" destOrd="0" presId="urn:microsoft.com/office/officeart/2008/layout/VerticalCurvedList"/>
    <dgm:cxn modelId="{487AE93A-1BC9-4FB8-886F-83BEC6B1B423}" type="presOf" srcId="{76BE3E4B-1A82-4E49-BA84-99CB0B55FE26}" destId="{4D4DA5E2-6522-4F42-9ADD-FB61AB6028E0}" srcOrd="0" destOrd="0" presId="urn:microsoft.com/office/officeart/2008/layout/VerticalCurvedList"/>
    <dgm:cxn modelId="{10AB7640-40C0-41FB-8DA3-3BE4B7D21F31}" type="presOf" srcId="{FECEE8FF-E365-429E-85F1-F33CAD300366}" destId="{7BC20281-8CAA-4147-B85E-8BF14794E820}" srcOrd="0" destOrd="0" presId="urn:microsoft.com/office/officeart/2008/layout/VerticalCurvedList"/>
    <dgm:cxn modelId="{2CC4AA44-E370-4491-924B-479FD995471E}" type="presOf" srcId="{05EEC437-30C2-4EFA-AB7B-6CDEA55DB9F0}" destId="{DCFF3635-BE0D-481E-94D3-4D479AABDAFE}" srcOrd="0" destOrd="0" presId="urn:microsoft.com/office/officeart/2008/layout/VerticalCurvedList"/>
    <dgm:cxn modelId="{AE6BAC80-29DC-4A6C-B455-917ECF0D7924}" srcId="{FECEE8FF-E365-429E-85F1-F33CAD300366}" destId="{715135DA-CE3D-45B1-968B-B49771B8AA40}" srcOrd="4" destOrd="0" parTransId="{C0AB844D-A017-423A-AB9F-C0DD5877C01F}" sibTransId="{215DCB80-7C4F-4D70-B00B-1F942D629C2D}"/>
    <dgm:cxn modelId="{2B199AAB-4146-4488-A29E-E78259D15FC4}" srcId="{FECEE8FF-E365-429E-85F1-F33CAD300366}" destId="{23F4E5CD-FFAF-4A07-8C44-0B0439EEDA22}" srcOrd="0" destOrd="0" parTransId="{01F2B678-EC15-44AC-8288-CB4A4299F587}" sibTransId="{8423DD26-2A5C-4A16-BFFD-B8534867D03A}"/>
    <dgm:cxn modelId="{2228D4AC-1DD6-4CD5-A176-EE95BB397DF7}" srcId="{FECEE8FF-E365-429E-85F1-F33CAD300366}" destId="{76BE3E4B-1A82-4E49-BA84-99CB0B55FE26}" srcOrd="5" destOrd="0" parTransId="{C7EFBF85-0AA9-4E95-AE1C-BBECC62B4B68}" sibTransId="{C4A1CC24-8699-496F-B337-24EE9F0B9830}"/>
    <dgm:cxn modelId="{0B5ADCAC-4482-4182-A439-B110B3D8D2EA}" srcId="{FECEE8FF-E365-429E-85F1-F33CAD300366}" destId="{05EEC437-30C2-4EFA-AB7B-6CDEA55DB9F0}" srcOrd="2" destOrd="0" parTransId="{FE53B40B-045F-4966-824A-83E2B212C798}" sibTransId="{3F0AA099-3066-4D91-A3C5-05AD56C3C51B}"/>
    <dgm:cxn modelId="{40D67ECF-3A42-48F7-8A87-40C796931577}" type="presOf" srcId="{23F4E5CD-FFAF-4A07-8C44-0B0439EEDA22}" destId="{6A490812-2267-44C3-9483-16DF22235604}" srcOrd="0" destOrd="0" presId="urn:microsoft.com/office/officeart/2008/layout/VerticalCurvedList"/>
    <dgm:cxn modelId="{7DA17BD4-CB21-472D-87E6-04C1F6160FAE}" srcId="{FECEE8FF-E365-429E-85F1-F33CAD300366}" destId="{3682399C-2534-449D-9B38-9960AD045164}" srcOrd="1" destOrd="0" parTransId="{A4948DFC-C593-49B0-8891-0CE94795F9F5}" sibTransId="{6C29F2F1-23F5-4037-824A-9F93882494F7}"/>
    <dgm:cxn modelId="{E9B5EFE8-0FB5-4E89-BE75-0E7A54F7A0A8}" type="presOf" srcId="{3682399C-2534-449D-9B38-9960AD045164}" destId="{8DBC1FF4-6A71-44ED-9932-3F49C477EA42}" srcOrd="0" destOrd="0" presId="urn:microsoft.com/office/officeart/2008/layout/VerticalCurvedList"/>
    <dgm:cxn modelId="{642C44F0-730D-4D30-8D7D-7399F01E11B5}" srcId="{FECEE8FF-E365-429E-85F1-F33CAD300366}" destId="{B8E37BB5-6978-40AC-B30B-51BEEA0A3FC7}" srcOrd="3" destOrd="0" parTransId="{1BC83B09-6CF6-4740-BE60-59C5B1A76765}" sibTransId="{B08C265C-9499-42A0-8434-327B02EDD510}"/>
    <dgm:cxn modelId="{5B8AC7B1-606F-4BF2-AECB-42107F320B85}" type="presParOf" srcId="{7BC20281-8CAA-4147-B85E-8BF14794E820}" destId="{34154088-E197-417D-8BDC-67846DB968B8}" srcOrd="0" destOrd="0" presId="urn:microsoft.com/office/officeart/2008/layout/VerticalCurvedList"/>
    <dgm:cxn modelId="{FAE70FCE-00B7-4E53-85A3-1BB5840435C0}" type="presParOf" srcId="{34154088-E197-417D-8BDC-67846DB968B8}" destId="{0F1392A1-4268-4B7E-B9CA-8F1CF4E7486E}" srcOrd="0" destOrd="0" presId="urn:microsoft.com/office/officeart/2008/layout/VerticalCurvedList"/>
    <dgm:cxn modelId="{FA59963C-5823-4215-960B-3837C203BBB4}" type="presParOf" srcId="{0F1392A1-4268-4B7E-B9CA-8F1CF4E7486E}" destId="{DEA01C85-C617-4951-8ED2-727C36959A38}" srcOrd="0" destOrd="0" presId="urn:microsoft.com/office/officeart/2008/layout/VerticalCurvedList"/>
    <dgm:cxn modelId="{2717D97C-EA58-4DBE-B8A3-BC802640DE3C}" type="presParOf" srcId="{0F1392A1-4268-4B7E-B9CA-8F1CF4E7486E}" destId="{FD1CF863-DD74-461B-B6C6-77958ACC81D4}" srcOrd="1" destOrd="0" presId="urn:microsoft.com/office/officeart/2008/layout/VerticalCurvedList"/>
    <dgm:cxn modelId="{FD87CD99-DF82-4D7A-AAD2-4AC50FC4ED0B}" type="presParOf" srcId="{0F1392A1-4268-4B7E-B9CA-8F1CF4E7486E}" destId="{E87EF3D7-B2E8-4212-B547-A2BDAEEDB71C}" srcOrd="2" destOrd="0" presId="urn:microsoft.com/office/officeart/2008/layout/VerticalCurvedList"/>
    <dgm:cxn modelId="{9A82729C-A64C-4001-A425-CCF1072BA1C0}" type="presParOf" srcId="{0F1392A1-4268-4B7E-B9CA-8F1CF4E7486E}" destId="{D4550DE1-9268-4B36-B64D-0BB94350C897}" srcOrd="3" destOrd="0" presId="urn:microsoft.com/office/officeart/2008/layout/VerticalCurvedList"/>
    <dgm:cxn modelId="{0462ADEA-2AF8-4B2C-A5AF-5656EF57C923}" type="presParOf" srcId="{34154088-E197-417D-8BDC-67846DB968B8}" destId="{6A490812-2267-44C3-9483-16DF22235604}" srcOrd="1" destOrd="0" presId="urn:microsoft.com/office/officeart/2008/layout/VerticalCurvedList"/>
    <dgm:cxn modelId="{B0DA989B-4CF9-4D7A-A92C-912779CE3438}" type="presParOf" srcId="{34154088-E197-417D-8BDC-67846DB968B8}" destId="{C12B0B56-D312-45A6-9F4F-A4CCE355AEE9}" srcOrd="2" destOrd="0" presId="urn:microsoft.com/office/officeart/2008/layout/VerticalCurvedList"/>
    <dgm:cxn modelId="{7648BE2C-1D5B-488F-8AD0-01F468F6AAF4}" type="presParOf" srcId="{C12B0B56-D312-45A6-9F4F-A4CCE355AEE9}" destId="{FBF378CA-AAE5-47F8-9E65-85097CF35AD0}" srcOrd="0" destOrd="0" presId="urn:microsoft.com/office/officeart/2008/layout/VerticalCurvedList"/>
    <dgm:cxn modelId="{E93B9E1F-8E77-4EB3-A881-2CAAC88FEEE1}" type="presParOf" srcId="{34154088-E197-417D-8BDC-67846DB968B8}" destId="{8DBC1FF4-6A71-44ED-9932-3F49C477EA42}" srcOrd="3" destOrd="0" presId="urn:microsoft.com/office/officeart/2008/layout/VerticalCurvedList"/>
    <dgm:cxn modelId="{47722163-32A4-4ED5-99FD-5D3235A55089}" type="presParOf" srcId="{34154088-E197-417D-8BDC-67846DB968B8}" destId="{CF3BD376-5484-48B1-BDEF-215206F8E979}" srcOrd="4" destOrd="0" presId="urn:microsoft.com/office/officeart/2008/layout/VerticalCurvedList"/>
    <dgm:cxn modelId="{600C2A6D-8E60-4807-8565-BA4B7773053E}" type="presParOf" srcId="{CF3BD376-5484-48B1-BDEF-215206F8E979}" destId="{11CA77B7-2A0F-4AEC-90EC-CADFCEC3386B}" srcOrd="0" destOrd="0" presId="urn:microsoft.com/office/officeart/2008/layout/VerticalCurvedList"/>
    <dgm:cxn modelId="{61908513-E190-43F9-855E-78AE6916FF55}" type="presParOf" srcId="{34154088-E197-417D-8BDC-67846DB968B8}" destId="{DCFF3635-BE0D-481E-94D3-4D479AABDAFE}" srcOrd="5" destOrd="0" presId="urn:microsoft.com/office/officeart/2008/layout/VerticalCurvedList"/>
    <dgm:cxn modelId="{DBFF771B-2B06-42C5-A20D-F920CEC64C77}" type="presParOf" srcId="{34154088-E197-417D-8BDC-67846DB968B8}" destId="{D7F59B80-AECF-4066-8E56-D2D517A64B99}" srcOrd="6" destOrd="0" presId="urn:microsoft.com/office/officeart/2008/layout/VerticalCurvedList"/>
    <dgm:cxn modelId="{9D5C5BF7-B604-4619-B115-411FBF984D44}" type="presParOf" srcId="{D7F59B80-AECF-4066-8E56-D2D517A64B99}" destId="{27BE73EF-52A9-4620-AECB-B3AA31E4578D}" srcOrd="0" destOrd="0" presId="urn:microsoft.com/office/officeart/2008/layout/VerticalCurvedList"/>
    <dgm:cxn modelId="{17841B91-68C5-4A57-A381-996792781B52}" type="presParOf" srcId="{34154088-E197-417D-8BDC-67846DB968B8}" destId="{83442218-E4EC-4675-962F-B589E6431187}" srcOrd="7" destOrd="0" presId="urn:microsoft.com/office/officeart/2008/layout/VerticalCurvedList"/>
    <dgm:cxn modelId="{9FAF1930-D182-4D39-B98C-C639E6D5C7BB}" type="presParOf" srcId="{34154088-E197-417D-8BDC-67846DB968B8}" destId="{079CF428-21F9-489B-956D-5C46C10EF8E9}" srcOrd="8" destOrd="0" presId="urn:microsoft.com/office/officeart/2008/layout/VerticalCurvedList"/>
    <dgm:cxn modelId="{4652AC65-59B0-4313-BE0F-C70BD829DC2A}" type="presParOf" srcId="{079CF428-21F9-489B-956D-5C46C10EF8E9}" destId="{B0306096-969A-45B4-863B-6989C33D56E7}" srcOrd="0" destOrd="0" presId="urn:microsoft.com/office/officeart/2008/layout/VerticalCurvedList"/>
    <dgm:cxn modelId="{1C283C9E-72E9-4A03-BA81-8AC06960FD0A}" type="presParOf" srcId="{34154088-E197-417D-8BDC-67846DB968B8}" destId="{394C2A52-BF6C-4896-9C7C-A3B6AA16EDE5}" srcOrd="9" destOrd="0" presId="urn:microsoft.com/office/officeart/2008/layout/VerticalCurvedList"/>
    <dgm:cxn modelId="{A0260FFC-5D5E-49CC-A689-32B8BFD4BC63}" type="presParOf" srcId="{34154088-E197-417D-8BDC-67846DB968B8}" destId="{175A8984-BC8B-4105-84C7-BF0C24F156E5}" srcOrd="10" destOrd="0" presId="urn:microsoft.com/office/officeart/2008/layout/VerticalCurvedList"/>
    <dgm:cxn modelId="{0A20835A-8AE9-4B91-99CC-785EAEF99DE3}" type="presParOf" srcId="{175A8984-BC8B-4105-84C7-BF0C24F156E5}" destId="{27A57B57-5B84-4478-A683-58E11606F1E7}" srcOrd="0" destOrd="0" presId="urn:microsoft.com/office/officeart/2008/layout/VerticalCurvedList"/>
    <dgm:cxn modelId="{7A9BEA4D-6E29-4C50-BF5B-8782B424939A}" type="presParOf" srcId="{34154088-E197-417D-8BDC-67846DB968B8}" destId="{4D4DA5E2-6522-4F42-9ADD-FB61AB6028E0}" srcOrd="11" destOrd="0" presId="urn:microsoft.com/office/officeart/2008/layout/VerticalCurvedList"/>
    <dgm:cxn modelId="{0BB23EFD-7BF9-481E-8E74-64FF4ECDA94D}" type="presParOf" srcId="{34154088-E197-417D-8BDC-67846DB968B8}" destId="{9EBB50D4-C9B9-43F9-BFAA-CE857B0AC6C9}" srcOrd="12" destOrd="0" presId="urn:microsoft.com/office/officeart/2008/layout/VerticalCurvedList"/>
    <dgm:cxn modelId="{B5D81FCF-303E-4B63-AA12-EF7A9691FEB4}" type="presParOf" srcId="{9EBB50D4-C9B9-43F9-BFAA-CE857B0AC6C9}" destId="{B8875CB1-818B-4812-9562-2397F1510C3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798064-5444-4AB5-BBCC-1EDF436FD909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22F1F1C-9616-46B0-B219-C0CFD8780388}">
      <dgm:prSet phldrT="[Text]"/>
      <dgm:spPr>
        <a:solidFill>
          <a:srgbClr val="00AFBB"/>
        </a:solidFill>
      </dgm:spPr>
      <dgm:t>
        <a:bodyPr/>
        <a:lstStyle/>
        <a:p>
          <a:r>
            <a:rPr lang="en-US" dirty="0"/>
            <a:t>Mode choice</a:t>
          </a:r>
        </a:p>
      </dgm:t>
    </dgm:pt>
    <dgm:pt modelId="{AAD3C8B8-C0FD-43AD-B318-9F18DBE28A49}" type="parTrans" cxnId="{49F7F03E-7D66-4FE2-AB6E-6BD0481FCA08}">
      <dgm:prSet/>
      <dgm:spPr/>
      <dgm:t>
        <a:bodyPr/>
        <a:lstStyle/>
        <a:p>
          <a:endParaRPr lang="en-US"/>
        </a:p>
      </dgm:t>
    </dgm:pt>
    <dgm:pt modelId="{60F939F9-0195-4CDE-849A-E7024DB39BC8}" type="sibTrans" cxnId="{49F7F03E-7D66-4FE2-AB6E-6BD0481FCA08}">
      <dgm:prSet/>
      <dgm:spPr/>
      <dgm:t>
        <a:bodyPr/>
        <a:lstStyle/>
        <a:p>
          <a:endParaRPr lang="en-US"/>
        </a:p>
      </dgm:t>
    </dgm:pt>
    <dgm:pt modelId="{37523644-5031-41EF-8064-17D080620428}">
      <dgm:prSet phldrT="[Text]"/>
      <dgm:spPr>
        <a:solidFill>
          <a:srgbClr val="7EB0D5"/>
        </a:solidFill>
      </dgm:spPr>
      <dgm:t>
        <a:bodyPr/>
        <a:lstStyle/>
        <a:p>
          <a:r>
            <a:rPr lang="en-US" dirty="0"/>
            <a:t>Route choice </a:t>
          </a:r>
        </a:p>
      </dgm:t>
    </dgm:pt>
    <dgm:pt modelId="{51E08312-4DD5-42EB-BE51-82FD2A54C0EC}" type="parTrans" cxnId="{9947C741-2F0D-41D4-9E28-F21E0B98EEFC}">
      <dgm:prSet/>
      <dgm:spPr/>
      <dgm:t>
        <a:bodyPr/>
        <a:lstStyle/>
        <a:p>
          <a:endParaRPr lang="en-US"/>
        </a:p>
      </dgm:t>
    </dgm:pt>
    <dgm:pt modelId="{C3E88023-9F29-4F9D-8927-5E54D62A11E6}" type="sibTrans" cxnId="{9947C741-2F0D-41D4-9E28-F21E0B98EEFC}">
      <dgm:prSet/>
      <dgm:spPr/>
      <dgm:t>
        <a:bodyPr/>
        <a:lstStyle/>
        <a:p>
          <a:endParaRPr lang="en-US"/>
        </a:p>
      </dgm:t>
    </dgm:pt>
    <dgm:pt modelId="{5C2E2DA2-1699-473A-BB3F-35C2C01F811C}">
      <dgm:prSet/>
      <dgm:spPr>
        <a:solidFill>
          <a:srgbClr val="FD7F6F"/>
        </a:solidFill>
      </dgm:spPr>
      <dgm:t>
        <a:bodyPr/>
        <a:lstStyle/>
        <a:p>
          <a:r>
            <a:rPr lang="en-US" dirty="0"/>
            <a:t>Avoidance choice</a:t>
          </a:r>
        </a:p>
      </dgm:t>
    </dgm:pt>
    <dgm:pt modelId="{B4465F3D-9E29-4370-A5BA-99F923BA6002}" type="parTrans" cxnId="{6AA56CFF-1FE1-4038-9D2C-BF6DF8A344E4}">
      <dgm:prSet/>
      <dgm:spPr/>
      <dgm:t>
        <a:bodyPr/>
        <a:lstStyle/>
        <a:p>
          <a:endParaRPr lang="en-US"/>
        </a:p>
      </dgm:t>
    </dgm:pt>
    <dgm:pt modelId="{A9941C39-78A3-421C-BC5F-7D8623E4AD93}" type="sibTrans" cxnId="{6AA56CFF-1FE1-4038-9D2C-BF6DF8A344E4}">
      <dgm:prSet/>
      <dgm:spPr/>
      <dgm:t>
        <a:bodyPr/>
        <a:lstStyle/>
        <a:p>
          <a:endParaRPr lang="en-US"/>
        </a:p>
      </dgm:t>
    </dgm:pt>
    <dgm:pt modelId="{86442FE9-6AED-4F06-AB06-BDD8A872C579}">
      <dgm:prSet/>
      <dgm:spPr>
        <a:solidFill>
          <a:srgbClr val="E7B800"/>
        </a:solidFill>
      </dgm:spPr>
      <dgm:t>
        <a:bodyPr/>
        <a:lstStyle/>
        <a:p>
          <a:r>
            <a:rPr lang="en-US" dirty="0"/>
            <a:t>Departure time choice</a:t>
          </a:r>
        </a:p>
      </dgm:t>
    </dgm:pt>
    <dgm:pt modelId="{5648E66D-6E83-45CA-A5C4-4FDF85DEFDC8}" type="parTrans" cxnId="{92B20244-1622-435C-9006-D99F5887CFCD}">
      <dgm:prSet/>
      <dgm:spPr/>
      <dgm:t>
        <a:bodyPr/>
        <a:lstStyle/>
        <a:p>
          <a:endParaRPr lang="en-US"/>
        </a:p>
      </dgm:t>
    </dgm:pt>
    <dgm:pt modelId="{45B6B66D-E10E-4A9E-A216-1E7267971738}" type="sibTrans" cxnId="{92B20244-1622-435C-9006-D99F5887CFCD}">
      <dgm:prSet/>
      <dgm:spPr/>
      <dgm:t>
        <a:bodyPr/>
        <a:lstStyle/>
        <a:p>
          <a:endParaRPr lang="en-US"/>
        </a:p>
      </dgm:t>
    </dgm:pt>
    <dgm:pt modelId="{FDF9EB03-7E36-400E-85CF-B32905FA2EF5}" type="pres">
      <dgm:prSet presAssocID="{91798064-5444-4AB5-BBCC-1EDF436FD909}" presName="linear" presStyleCnt="0">
        <dgm:presLayoutVars>
          <dgm:dir/>
          <dgm:animLvl val="lvl"/>
          <dgm:resizeHandles val="exact"/>
        </dgm:presLayoutVars>
      </dgm:prSet>
      <dgm:spPr/>
    </dgm:pt>
    <dgm:pt modelId="{4032A962-6763-4960-8E84-18EC82B9E1B3}" type="pres">
      <dgm:prSet presAssocID="{122F1F1C-9616-46B0-B219-C0CFD8780388}" presName="parentLin" presStyleCnt="0"/>
      <dgm:spPr/>
    </dgm:pt>
    <dgm:pt modelId="{F184D854-83FE-4D8F-A410-D9F8BAF82F5A}" type="pres">
      <dgm:prSet presAssocID="{122F1F1C-9616-46B0-B219-C0CFD8780388}" presName="parentLeftMargin" presStyleLbl="node1" presStyleIdx="0" presStyleCnt="4"/>
      <dgm:spPr/>
    </dgm:pt>
    <dgm:pt modelId="{816ADD69-A63B-45B9-80FB-78C6C6EDF6DD}" type="pres">
      <dgm:prSet presAssocID="{122F1F1C-9616-46B0-B219-C0CFD87803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E172132-EC69-42D4-B36B-9C2C75C8796F}" type="pres">
      <dgm:prSet presAssocID="{122F1F1C-9616-46B0-B219-C0CFD8780388}" presName="negativeSpace" presStyleCnt="0"/>
      <dgm:spPr/>
    </dgm:pt>
    <dgm:pt modelId="{D28FF97F-53D0-4C84-B83B-9CB52FCD7E66}" type="pres">
      <dgm:prSet presAssocID="{122F1F1C-9616-46B0-B219-C0CFD8780388}" presName="childText" presStyleLbl="conFgAcc1" presStyleIdx="0" presStyleCnt="4">
        <dgm:presLayoutVars>
          <dgm:bulletEnabled val="1"/>
        </dgm:presLayoutVars>
      </dgm:prSet>
      <dgm:spPr/>
    </dgm:pt>
    <dgm:pt modelId="{5B794940-1A92-4799-B23B-0BB97C1087C4}" type="pres">
      <dgm:prSet presAssocID="{60F939F9-0195-4CDE-849A-E7024DB39BC8}" presName="spaceBetweenRectangles" presStyleCnt="0"/>
      <dgm:spPr/>
    </dgm:pt>
    <dgm:pt modelId="{9AD024A4-A30B-44E6-B33B-01E32C588EB7}" type="pres">
      <dgm:prSet presAssocID="{37523644-5031-41EF-8064-17D080620428}" presName="parentLin" presStyleCnt="0"/>
      <dgm:spPr/>
    </dgm:pt>
    <dgm:pt modelId="{C92645FC-181F-452E-AF5D-4C004FD075AA}" type="pres">
      <dgm:prSet presAssocID="{37523644-5031-41EF-8064-17D080620428}" presName="parentLeftMargin" presStyleLbl="node1" presStyleIdx="0" presStyleCnt="4"/>
      <dgm:spPr/>
    </dgm:pt>
    <dgm:pt modelId="{052D108C-2C39-43A6-98A6-9BCFEAF61C5C}" type="pres">
      <dgm:prSet presAssocID="{37523644-5031-41EF-8064-17D08062042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9306BD-841B-44D5-B7BD-5F0CE7138F6F}" type="pres">
      <dgm:prSet presAssocID="{37523644-5031-41EF-8064-17D080620428}" presName="negativeSpace" presStyleCnt="0"/>
      <dgm:spPr/>
    </dgm:pt>
    <dgm:pt modelId="{DEF6DC0B-14BD-4C35-BC97-F373EACADBD9}" type="pres">
      <dgm:prSet presAssocID="{37523644-5031-41EF-8064-17D080620428}" presName="childText" presStyleLbl="conFgAcc1" presStyleIdx="1" presStyleCnt="4">
        <dgm:presLayoutVars>
          <dgm:bulletEnabled val="1"/>
        </dgm:presLayoutVars>
      </dgm:prSet>
      <dgm:spPr/>
    </dgm:pt>
    <dgm:pt modelId="{FF046C9D-FBD4-4BCB-9834-B4CAA67DAC9F}" type="pres">
      <dgm:prSet presAssocID="{C3E88023-9F29-4F9D-8927-5E54D62A11E6}" presName="spaceBetweenRectangles" presStyleCnt="0"/>
      <dgm:spPr/>
    </dgm:pt>
    <dgm:pt modelId="{0B3F0820-66BF-4D43-9234-D4E41E39454F}" type="pres">
      <dgm:prSet presAssocID="{5C2E2DA2-1699-473A-BB3F-35C2C01F811C}" presName="parentLin" presStyleCnt="0"/>
      <dgm:spPr/>
    </dgm:pt>
    <dgm:pt modelId="{A9C8B99B-749F-40FC-82AF-42D244E7DCB6}" type="pres">
      <dgm:prSet presAssocID="{5C2E2DA2-1699-473A-BB3F-35C2C01F811C}" presName="parentLeftMargin" presStyleLbl="node1" presStyleIdx="1" presStyleCnt="4"/>
      <dgm:spPr/>
    </dgm:pt>
    <dgm:pt modelId="{FF681DD4-289F-4E6B-B9EC-DA836B269217}" type="pres">
      <dgm:prSet presAssocID="{5C2E2DA2-1699-473A-BB3F-35C2C01F81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0112EE-6F1C-4FEF-877A-6B7328835D84}" type="pres">
      <dgm:prSet presAssocID="{5C2E2DA2-1699-473A-BB3F-35C2C01F811C}" presName="negativeSpace" presStyleCnt="0"/>
      <dgm:spPr/>
    </dgm:pt>
    <dgm:pt modelId="{207F72EA-8C26-45EE-A9DB-14C73B381A34}" type="pres">
      <dgm:prSet presAssocID="{5C2E2DA2-1699-473A-BB3F-35C2C01F811C}" presName="childText" presStyleLbl="conFgAcc1" presStyleIdx="2" presStyleCnt="4">
        <dgm:presLayoutVars>
          <dgm:bulletEnabled val="1"/>
        </dgm:presLayoutVars>
      </dgm:prSet>
      <dgm:spPr/>
    </dgm:pt>
    <dgm:pt modelId="{A9C9F9EC-1B74-4DD3-98F5-9C9F3D476783}" type="pres">
      <dgm:prSet presAssocID="{A9941C39-78A3-421C-BC5F-7D8623E4AD93}" presName="spaceBetweenRectangles" presStyleCnt="0"/>
      <dgm:spPr/>
    </dgm:pt>
    <dgm:pt modelId="{8EFDC50C-678F-43D4-B487-51F08E4FE817}" type="pres">
      <dgm:prSet presAssocID="{86442FE9-6AED-4F06-AB06-BDD8A872C579}" presName="parentLin" presStyleCnt="0"/>
      <dgm:spPr/>
    </dgm:pt>
    <dgm:pt modelId="{7C491DE4-1B4A-443D-9E26-F779D53F5210}" type="pres">
      <dgm:prSet presAssocID="{86442FE9-6AED-4F06-AB06-BDD8A872C579}" presName="parentLeftMargin" presStyleLbl="node1" presStyleIdx="2" presStyleCnt="4"/>
      <dgm:spPr/>
    </dgm:pt>
    <dgm:pt modelId="{B470DD9F-5674-4045-9714-9F64BA4271D6}" type="pres">
      <dgm:prSet presAssocID="{86442FE9-6AED-4F06-AB06-BDD8A872C57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C60C796-B13C-4563-AEA3-F7B98802918D}" type="pres">
      <dgm:prSet presAssocID="{86442FE9-6AED-4F06-AB06-BDD8A872C579}" presName="negativeSpace" presStyleCnt="0"/>
      <dgm:spPr/>
    </dgm:pt>
    <dgm:pt modelId="{33BA6985-F44B-4221-A188-17F2B979A1BE}" type="pres">
      <dgm:prSet presAssocID="{86442FE9-6AED-4F06-AB06-BDD8A872C57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11FF136-1CAE-4E77-8F11-B4791AEBD7F8}" type="presOf" srcId="{5C2E2DA2-1699-473A-BB3F-35C2C01F811C}" destId="{FF681DD4-289F-4E6B-B9EC-DA836B269217}" srcOrd="1" destOrd="0" presId="urn:microsoft.com/office/officeart/2005/8/layout/list1"/>
    <dgm:cxn modelId="{49F7F03E-7D66-4FE2-AB6E-6BD0481FCA08}" srcId="{91798064-5444-4AB5-BBCC-1EDF436FD909}" destId="{122F1F1C-9616-46B0-B219-C0CFD8780388}" srcOrd="0" destOrd="0" parTransId="{AAD3C8B8-C0FD-43AD-B318-9F18DBE28A49}" sibTransId="{60F939F9-0195-4CDE-849A-E7024DB39BC8}"/>
    <dgm:cxn modelId="{9947C741-2F0D-41D4-9E28-F21E0B98EEFC}" srcId="{91798064-5444-4AB5-BBCC-1EDF436FD909}" destId="{37523644-5031-41EF-8064-17D080620428}" srcOrd="1" destOrd="0" parTransId="{51E08312-4DD5-42EB-BE51-82FD2A54C0EC}" sibTransId="{C3E88023-9F29-4F9D-8927-5E54D62A11E6}"/>
    <dgm:cxn modelId="{595AFD62-17C1-411F-BA57-F601C0AEA042}" type="presOf" srcId="{86442FE9-6AED-4F06-AB06-BDD8A872C579}" destId="{7C491DE4-1B4A-443D-9E26-F779D53F5210}" srcOrd="0" destOrd="0" presId="urn:microsoft.com/office/officeart/2005/8/layout/list1"/>
    <dgm:cxn modelId="{6239E343-E55C-43B0-AEA0-C1AE06447869}" type="presOf" srcId="{5C2E2DA2-1699-473A-BB3F-35C2C01F811C}" destId="{A9C8B99B-749F-40FC-82AF-42D244E7DCB6}" srcOrd="0" destOrd="0" presId="urn:microsoft.com/office/officeart/2005/8/layout/list1"/>
    <dgm:cxn modelId="{92B20244-1622-435C-9006-D99F5887CFCD}" srcId="{91798064-5444-4AB5-BBCC-1EDF436FD909}" destId="{86442FE9-6AED-4F06-AB06-BDD8A872C579}" srcOrd="3" destOrd="0" parTransId="{5648E66D-6E83-45CA-A5C4-4FDF85DEFDC8}" sibTransId="{45B6B66D-E10E-4A9E-A216-1E7267971738}"/>
    <dgm:cxn modelId="{0CEA7777-85FE-4E6B-9815-40F3B94AC2D9}" type="presOf" srcId="{86442FE9-6AED-4F06-AB06-BDD8A872C579}" destId="{B470DD9F-5674-4045-9714-9F64BA4271D6}" srcOrd="1" destOrd="0" presId="urn:microsoft.com/office/officeart/2005/8/layout/list1"/>
    <dgm:cxn modelId="{B0F49F7C-9C26-4589-85F9-1DCB4204EC4B}" type="presOf" srcId="{37523644-5031-41EF-8064-17D080620428}" destId="{052D108C-2C39-43A6-98A6-9BCFEAF61C5C}" srcOrd="1" destOrd="0" presId="urn:microsoft.com/office/officeart/2005/8/layout/list1"/>
    <dgm:cxn modelId="{C9472598-5D00-4D9D-80A4-71428869F508}" type="presOf" srcId="{91798064-5444-4AB5-BBCC-1EDF436FD909}" destId="{FDF9EB03-7E36-400E-85CF-B32905FA2EF5}" srcOrd="0" destOrd="0" presId="urn:microsoft.com/office/officeart/2005/8/layout/list1"/>
    <dgm:cxn modelId="{8B06AC9C-128B-4D91-A47A-C9DE7F54E3CA}" type="presOf" srcId="{37523644-5031-41EF-8064-17D080620428}" destId="{C92645FC-181F-452E-AF5D-4C004FD075AA}" srcOrd="0" destOrd="0" presId="urn:microsoft.com/office/officeart/2005/8/layout/list1"/>
    <dgm:cxn modelId="{984059A6-07A1-42AC-9062-55CCE7CF0B04}" type="presOf" srcId="{122F1F1C-9616-46B0-B219-C0CFD8780388}" destId="{816ADD69-A63B-45B9-80FB-78C6C6EDF6DD}" srcOrd="1" destOrd="0" presId="urn:microsoft.com/office/officeart/2005/8/layout/list1"/>
    <dgm:cxn modelId="{320150D6-7C40-41A3-929E-8650693BFBF8}" type="presOf" srcId="{122F1F1C-9616-46B0-B219-C0CFD8780388}" destId="{F184D854-83FE-4D8F-A410-D9F8BAF82F5A}" srcOrd="0" destOrd="0" presId="urn:microsoft.com/office/officeart/2005/8/layout/list1"/>
    <dgm:cxn modelId="{6AA56CFF-1FE1-4038-9D2C-BF6DF8A344E4}" srcId="{91798064-5444-4AB5-BBCC-1EDF436FD909}" destId="{5C2E2DA2-1699-473A-BB3F-35C2C01F811C}" srcOrd="2" destOrd="0" parTransId="{B4465F3D-9E29-4370-A5BA-99F923BA6002}" sibTransId="{A9941C39-78A3-421C-BC5F-7D8623E4AD93}"/>
    <dgm:cxn modelId="{AC9630B4-ECE9-46F0-9433-14413857007B}" type="presParOf" srcId="{FDF9EB03-7E36-400E-85CF-B32905FA2EF5}" destId="{4032A962-6763-4960-8E84-18EC82B9E1B3}" srcOrd="0" destOrd="0" presId="urn:microsoft.com/office/officeart/2005/8/layout/list1"/>
    <dgm:cxn modelId="{C303BBF7-AE28-4CAD-8D8E-8335C4E4EF41}" type="presParOf" srcId="{4032A962-6763-4960-8E84-18EC82B9E1B3}" destId="{F184D854-83FE-4D8F-A410-D9F8BAF82F5A}" srcOrd="0" destOrd="0" presId="urn:microsoft.com/office/officeart/2005/8/layout/list1"/>
    <dgm:cxn modelId="{DFA3BFDA-9FE9-4E09-B7F2-06B8F5E08489}" type="presParOf" srcId="{4032A962-6763-4960-8E84-18EC82B9E1B3}" destId="{816ADD69-A63B-45B9-80FB-78C6C6EDF6DD}" srcOrd="1" destOrd="0" presId="urn:microsoft.com/office/officeart/2005/8/layout/list1"/>
    <dgm:cxn modelId="{B47F9B17-570D-4D67-A3E4-147899DB7BA2}" type="presParOf" srcId="{FDF9EB03-7E36-400E-85CF-B32905FA2EF5}" destId="{0E172132-EC69-42D4-B36B-9C2C75C8796F}" srcOrd="1" destOrd="0" presId="urn:microsoft.com/office/officeart/2005/8/layout/list1"/>
    <dgm:cxn modelId="{51CD65E9-EA8B-443D-808E-DAAA29D36BC7}" type="presParOf" srcId="{FDF9EB03-7E36-400E-85CF-B32905FA2EF5}" destId="{D28FF97F-53D0-4C84-B83B-9CB52FCD7E66}" srcOrd="2" destOrd="0" presId="urn:microsoft.com/office/officeart/2005/8/layout/list1"/>
    <dgm:cxn modelId="{289BDEEC-76E7-4114-90CD-10B84B8D80FF}" type="presParOf" srcId="{FDF9EB03-7E36-400E-85CF-B32905FA2EF5}" destId="{5B794940-1A92-4799-B23B-0BB97C1087C4}" srcOrd="3" destOrd="0" presId="urn:microsoft.com/office/officeart/2005/8/layout/list1"/>
    <dgm:cxn modelId="{3009D39A-A73E-4190-8E09-E69650E8B4A7}" type="presParOf" srcId="{FDF9EB03-7E36-400E-85CF-B32905FA2EF5}" destId="{9AD024A4-A30B-44E6-B33B-01E32C588EB7}" srcOrd="4" destOrd="0" presId="urn:microsoft.com/office/officeart/2005/8/layout/list1"/>
    <dgm:cxn modelId="{DBFC907B-6ECA-4204-B1BE-9FC02C720D50}" type="presParOf" srcId="{9AD024A4-A30B-44E6-B33B-01E32C588EB7}" destId="{C92645FC-181F-452E-AF5D-4C004FD075AA}" srcOrd="0" destOrd="0" presId="urn:microsoft.com/office/officeart/2005/8/layout/list1"/>
    <dgm:cxn modelId="{1513E2DF-6011-43B3-83E6-C3C8B5CEC2C3}" type="presParOf" srcId="{9AD024A4-A30B-44E6-B33B-01E32C588EB7}" destId="{052D108C-2C39-43A6-98A6-9BCFEAF61C5C}" srcOrd="1" destOrd="0" presId="urn:microsoft.com/office/officeart/2005/8/layout/list1"/>
    <dgm:cxn modelId="{FB2AD66A-92F8-4814-8336-1E0BB5636E03}" type="presParOf" srcId="{FDF9EB03-7E36-400E-85CF-B32905FA2EF5}" destId="{039306BD-841B-44D5-B7BD-5F0CE7138F6F}" srcOrd="5" destOrd="0" presId="urn:microsoft.com/office/officeart/2005/8/layout/list1"/>
    <dgm:cxn modelId="{F13EFBAC-DD17-415E-AD53-8ED87A320D7A}" type="presParOf" srcId="{FDF9EB03-7E36-400E-85CF-B32905FA2EF5}" destId="{DEF6DC0B-14BD-4C35-BC97-F373EACADBD9}" srcOrd="6" destOrd="0" presId="urn:microsoft.com/office/officeart/2005/8/layout/list1"/>
    <dgm:cxn modelId="{ACFE28D6-A6AE-4FF3-9086-9C46F62A650F}" type="presParOf" srcId="{FDF9EB03-7E36-400E-85CF-B32905FA2EF5}" destId="{FF046C9D-FBD4-4BCB-9834-B4CAA67DAC9F}" srcOrd="7" destOrd="0" presId="urn:microsoft.com/office/officeart/2005/8/layout/list1"/>
    <dgm:cxn modelId="{CE16661D-11FE-46CD-94AE-B3BB5AE0502E}" type="presParOf" srcId="{FDF9EB03-7E36-400E-85CF-B32905FA2EF5}" destId="{0B3F0820-66BF-4D43-9234-D4E41E39454F}" srcOrd="8" destOrd="0" presId="urn:microsoft.com/office/officeart/2005/8/layout/list1"/>
    <dgm:cxn modelId="{5880AEF6-A206-4198-B5FB-F00F5A6B425A}" type="presParOf" srcId="{0B3F0820-66BF-4D43-9234-D4E41E39454F}" destId="{A9C8B99B-749F-40FC-82AF-42D244E7DCB6}" srcOrd="0" destOrd="0" presId="urn:microsoft.com/office/officeart/2005/8/layout/list1"/>
    <dgm:cxn modelId="{371E4914-E30A-4D30-8739-84F800FF6F79}" type="presParOf" srcId="{0B3F0820-66BF-4D43-9234-D4E41E39454F}" destId="{FF681DD4-289F-4E6B-B9EC-DA836B269217}" srcOrd="1" destOrd="0" presId="urn:microsoft.com/office/officeart/2005/8/layout/list1"/>
    <dgm:cxn modelId="{6D7EEA34-39BF-4F5B-80DB-06EF142ED324}" type="presParOf" srcId="{FDF9EB03-7E36-400E-85CF-B32905FA2EF5}" destId="{E70112EE-6F1C-4FEF-877A-6B7328835D84}" srcOrd="9" destOrd="0" presId="urn:microsoft.com/office/officeart/2005/8/layout/list1"/>
    <dgm:cxn modelId="{7881E71B-2676-42BF-9961-67060D403375}" type="presParOf" srcId="{FDF9EB03-7E36-400E-85CF-B32905FA2EF5}" destId="{207F72EA-8C26-45EE-A9DB-14C73B381A34}" srcOrd="10" destOrd="0" presId="urn:microsoft.com/office/officeart/2005/8/layout/list1"/>
    <dgm:cxn modelId="{23120FFA-A297-4169-A193-08F863D2A279}" type="presParOf" srcId="{FDF9EB03-7E36-400E-85CF-B32905FA2EF5}" destId="{A9C9F9EC-1B74-4DD3-98F5-9C9F3D476783}" srcOrd="11" destOrd="0" presId="urn:microsoft.com/office/officeart/2005/8/layout/list1"/>
    <dgm:cxn modelId="{548D3514-21A6-40D3-95B5-C1D2519AFC44}" type="presParOf" srcId="{FDF9EB03-7E36-400E-85CF-B32905FA2EF5}" destId="{8EFDC50C-678F-43D4-B487-51F08E4FE817}" srcOrd="12" destOrd="0" presId="urn:microsoft.com/office/officeart/2005/8/layout/list1"/>
    <dgm:cxn modelId="{FE5E39DD-35F8-4E87-9304-07B3A5C70C88}" type="presParOf" srcId="{8EFDC50C-678F-43D4-B487-51F08E4FE817}" destId="{7C491DE4-1B4A-443D-9E26-F779D53F5210}" srcOrd="0" destOrd="0" presId="urn:microsoft.com/office/officeart/2005/8/layout/list1"/>
    <dgm:cxn modelId="{9125170A-A322-436F-9E03-3CBA9650DF19}" type="presParOf" srcId="{8EFDC50C-678F-43D4-B487-51F08E4FE817}" destId="{B470DD9F-5674-4045-9714-9F64BA4271D6}" srcOrd="1" destOrd="0" presId="urn:microsoft.com/office/officeart/2005/8/layout/list1"/>
    <dgm:cxn modelId="{89E5A54E-48C6-45C0-A6E9-FD92ABF5A921}" type="presParOf" srcId="{FDF9EB03-7E36-400E-85CF-B32905FA2EF5}" destId="{CC60C796-B13C-4563-AEA3-F7B98802918D}" srcOrd="13" destOrd="0" presId="urn:microsoft.com/office/officeart/2005/8/layout/list1"/>
    <dgm:cxn modelId="{234F2228-FFAB-4927-825E-069267B05FA1}" type="presParOf" srcId="{FDF9EB03-7E36-400E-85CF-B32905FA2EF5}" destId="{33BA6985-F44B-4221-A188-17F2B979A1B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5070E1-4A9F-4754-9F32-6BD77AD71744}" type="doc">
      <dgm:prSet loTypeId="urn:microsoft.com/office/officeart/2011/layout/TabList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ABA6FF4-86BD-4F4E-AD91-1F96BB9185A7}">
      <dgm:prSet phldrT="[Text]"/>
      <dgm:spPr/>
      <dgm:t>
        <a:bodyPr/>
        <a:lstStyle/>
        <a:p>
          <a:r>
            <a:rPr lang="en-US" dirty="0"/>
            <a:t>ML1</a:t>
          </a:r>
        </a:p>
      </dgm:t>
    </dgm:pt>
    <dgm:pt modelId="{B774C71D-60EE-4FB4-99ED-9B4059D33E51}" type="parTrans" cxnId="{4E0CDEA1-7498-4481-8346-31ABEDDCB215}">
      <dgm:prSet/>
      <dgm:spPr/>
      <dgm:t>
        <a:bodyPr/>
        <a:lstStyle/>
        <a:p>
          <a:endParaRPr lang="en-US"/>
        </a:p>
      </dgm:t>
    </dgm:pt>
    <dgm:pt modelId="{9BC9EA7F-6C1F-4BB4-B96C-E71CD7844A08}" type="sibTrans" cxnId="{4E0CDEA1-7498-4481-8346-31ABEDDCB215}">
      <dgm:prSet/>
      <dgm:spPr/>
      <dgm:t>
        <a:bodyPr/>
        <a:lstStyle/>
        <a:p>
          <a:endParaRPr lang="en-US"/>
        </a:p>
      </dgm:t>
    </dgm:pt>
    <dgm:pt modelId="{2BF4D2F6-22C4-481D-A50F-9E1B65A35C7B}">
      <dgm:prSet phldrT="[Text]"/>
      <dgm:spPr/>
      <dgm:t>
        <a:bodyPr/>
        <a:lstStyle/>
        <a:p>
          <a:r>
            <a:rPr lang="en-US" dirty="0"/>
            <a:t>Perceived Value &amp; Env. Behavior</a:t>
          </a:r>
        </a:p>
      </dgm:t>
    </dgm:pt>
    <dgm:pt modelId="{11C7935B-3520-46CC-ABBD-5FD05E6B0F4F}" type="parTrans" cxnId="{CEF8EED3-C137-4267-8C3F-9052DD41BF1C}">
      <dgm:prSet/>
      <dgm:spPr/>
      <dgm:t>
        <a:bodyPr/>
        <a:lstStyle/>
        <a:p>
          <a:endParaRPr lang="en-US"/>
        </a:p>
      </dgm:t>
    </dgm:pt>
    <dgm:pt modelId="{B932A948-5604-413B-9823-60D2E1CE28A9}" type="sibTrans" cxnId="{CEF8EED3-C137-4267-8C3F-9052DD41BF1C}">
      <dgm:prSet/>
      <dgm:spPr/>
      <dgm:t>
        <a:bodyPr/>
        <a:lstStyle/>
        <a:p>
          <a:endParaRPr lang="en-US"/>
        </a:p>
      </dgm:t>
    </dgm:pt>
    <dgm:pt modelId="{BA4DBB8D-19E0-452F-9127-2CF2B1D1B94B}">
      <dgm:prSet phldrT="[Text]"/>
      <dgm:spPr/>
      <dgm:t>
        <a:bodyPr/>
        <a:lstStyle/>
        <a:p>
          <a:r>
            <a:rPr lang="en-US" dirty="0"/>
            <a:t>ML2</a:t>
          </a:r>
        </a:p>
      </dgm:t>
    </dgm:pt>
    <dgm:pt modelId="{9E8538C6-DF57-4562-8F80-FE21EF71AFA7}" type="parTrans" cxnId="{A63C7CBB-B086-4997-A618-D30611ACBC05}">
      <dgm:prSet/>
      <dgm:spPr/>
      <dgm:t>
        <a:bodyPr/>
        <a:lstStyle/>
        <a:p>
          <a:endParaRPr lang="en-US"/>
        </a:p>
      </dgm:t>
    </dgm:pt>
    <dgm:pt modelId="{95C7E104-AE32-40EB-86F5-9F17B87F2762}" type="sibTrans" cxnId="{A63C7CBB-B086-4997-A618-D30611ACBC05}">
      <dgm:prSet/>
      <dgm:spPr/>
      <dgm:t>
        <a:bodyPr/>
        <a:lstStyle/>
        <a:p>
          <a:endParaRPr lang="en-US"/>
        </a:p>
      </dgm:t>
    </dgm:pt>
    <dgm:pt modelId="{EF5FE503-9630-4D87-A163-C956981D36D8}">
      <dgm:prSet phldrT="[Text]"/>
      <dgm:spPr/>
      <dgm:t>
        <a:bodyPr/>
        <a:lstStyle/>
        <a:p>
          <a:r>
            <a:rPr lang="en-US" dirty="0"/>
            <a:t>Real-Time Info &amp; Tech Use </a:t>
          </a:r>
        </a:p>
      </dgm:t>
    </dgm:pt>
    <dgm:pt modelId="{E06D6FDC-7F6C-4B31-BA03-07C7828A7A38}" type="parTrans" cxnId="{4FEA4C71-0681-4DC7-9719-27A98929CADB}">
      <dgm:prSet/>
      <dgm:spPr/>
      <dgm:t>
        <a:bodyPr/>
        <a:lstStyle/>
        <a:p>
          <a:endParaRPr lang="en-US"/>
        </a:p>
      </dgm:t>
    </dgm:pt>
    <dgm:pt modelId="{454C182D-2BAE-4FF7-9CCA-5E1A3A406B92}" type="sibTrans" cxnId="{4FEA4C71-0681-4DC7-9719-27A98929CADB}">
      <dgm:prSet/>
      <dgm:spPr/>
      <dgm:t>
        <a:bodyPr/>
        <a:lstStyle/>
        <a:p>
          <a:endParaRPr lang="en-US"/>
        </a:p>
      </dgm:t>
    </dgm:pt>
    <dgm:pt modelId="{FEC3BAEA-3F02-4722-9FF4-0B156028A3E7}">
      <dgm:prSet phldrT="[Text]"/>
      <dgm:spPr/>
      <dgm:t>
        <a:bodyPr/>
        <a:lstStyle/>
        <a:p>
          <a:r>
            <a:rPr lang="en-US" dirty="0"/>
            <a:t>ML3</a:t>
          </a:r>
        </a:p>
      </dgm:t>
    </dgm:pt>
    <dgm:pt modelId="{18FD7E16-2A7E-4CF4-BCB1-1BE2CED72263}" type="parTrans" cxnId="{9627F903-6601-4C6F-ABE0-C1831ECEECA7}">
      <dgm:prSet/>
      <dgm:spPr/>
      <dgm:t>
        <a:bodyPr/>
        <a:lstStyle/>
        <a:p>
          <a:endParaRPr lang="en-US"/>
        </a:p>
      </dgm:t>
    </dgm:pt>
    <dgm:pt modelId="{8E7DED4B-902A-47B5-898F-E3085F75CAA3}" type="sibTrans" cxnId="{9627F903-6601-4C6F-ABE0-C1831ECEECA7}">
      <dgm:prSet/>
      <dgm:spPr/>
      <dgm:t>
        <a:bodyPr/>
        <a:lstStyle/>
        <a:p>
          <a:endParaRPr lang="en-US"/>
        </a:p>
      </dgm:t>
    </dgm:pt>
    <dgm:pt modelId="{88591B71-AC83-414D-B50B-F56AD144F5A0}">
      <dgm:prSet phldrT="[Text]"/>
      <dgm:spPr/>
      <dgm:t>
        <a:bodyPr/>
        <a:lstStyle/>
        <a:p>
          <a:r>
            <a:rPr lang="en-US" dirty="0"/>
            <a:t>AQI Info Seeking </a:t>
          </a:r>
        </a:p>
      </dgm:t>
    </dgm:pt>
    <dgm:pt modelId="{1076DE86-F9B8-4952-86F4-D82459444129}" type="parTrans" cxnId="{867E1DB1-1FDA-40C5-9E4A-A4A6A566AD52}">
      <dgm:prSet/>
      <dgm:spPr/>
      <dgm:t>
        <a:bodyPr/>
        <a:lstStyle/>
        <a:p>
          <a:endParaRPr lang="en-US"/>
        </a:p>
      </dgm:t>
    </dgm:pt>
    <dgm:pt modelId="{37463833-9372-4FBC-8DBF-447D7CFE381D}" type="sibTrans" cxnId="{867E1DB1-1FDA-40C5-9E4A-A4A6A566AD52}">
      <dgm:prSet/>
      <dgm:spPr/>
      <dgm:t>
        <a:bodyPr/>
        <a:lstStyle/>
        <a:p>
          <a:endParaRPr lang="en-US"/>
        </a:p>
      </dgm:t>
    </dgm:pt>
    <dgm:pt modelId="{EF7411BC-D9C5-4655-8527-9BD4C111B686}" type="pres">
      <dgm:prSet presAssocID="{7C5070E1-4A9F-4754-9F32-6BD77AD7174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CC8312D-8769-496F-ACAF-881559CAE718}" type="pres">
      <dgm:prSet presAssocID="{2ABA6FF4-86BD-4F4E-AD91-1F96BB9185A7}" presName="composite" presStyleCnt="0"/>
      <dgm:spPr/>
    </dgm:pt>
    <dgm:pt modelId="{8C6963B5-A7E0-4D03-9A78-D71C5CD917EC}" type="pres">
      <dgm:prSet presAssocID="{2ABA6FF4-86BD-4F4E-AD91-1F96BB9185A7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C31F64F-A177-48D9-98A6-446603DEFDEF}" type="pres">
      <dgm:prSet presAssocID="{2ABA6FF4-86BD-4F4E-AD91-1F96BB9185A7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55DD2FA5-4537-4136-B50C-DC50A2E081F8}" type="pres">
      <dgm:prSet presAssocID="{2ABA6FF4-86BD-4F4E-AD91-1F96BB9185A7}" presName="Accent" presStyleLbl="parChTrans1D1" presStyleIdx="0" presStyleCnt="3"/>
      <dgm:spPr/>
    </dgm:pt>
    <dgm:pt modelId="{EBEED8A7-ECD8-4CFA-B4BC-14CAD7B12108}" type="pres">
      <dgm:prSet presAssocID="{9BC9EA7F-6C1F-4BB4-B96C-E71CD7844A08}" presName="sibTrans" presStyleCnt="0"/>
      <dgm:spPr/>
    </dgm:pt>
    <dgm:pt modelId="{333B3818-01E8-414E-950F-C3464320D0AD}" type="pres">
      <dgm:prSet presAssocID="{BA4DBB8D-19E0-452F-9127-2CF2B1D1B94B}" presName="composite" presStyleCnt="0"/>
      <dgm:spPr/>
    </dgm:pt>
    <dgm:pt modelId="{59475CCC-C8FB-4A06-B5B5-4C4C7F299EBE}" type="pres">
      <dgm:prSet presAssocID="{BA4DBB8D-19E0-452F-9127-2CF2B1D1B94B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02BB532-BA55-4329-B428-F315F16271FE}" type="pres">
      <dgm:prSet presAssocID="{BA4DBB8D-19E0-452F-9127-2CF2B1D1B94B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E5DB1FE9-A8FD-4BCE-87F3-3407883016DD}" type="pres">
      <dgm:prSet presAssocID="{BA4DBB8D-19E0-452F-9127-2CF2B1D1B94B}" presName="Accent" presStyleLbl="parChTrans1D1" presStyleIdx="1" presStyleCnt="3"/>
      <dgm:spPr/>
    </dgm:pt>
    <dgm:pt modelId="{EA4642B9-E2D2-48DC-A0E4-F9261A559BCB}" type="pres">
      <dgm:prSet presAssocID="{95C7E104-AE32-40EB-86F5-9F17B87F2762}" presName="sibTrans" presStyleCnt="0"/>
      <dgm:spPr/>
    </dgm:pt>
    <dgm:pt modelId="{01C2A3DD-8374-46A5-A6E6-51E87FB6DC3B}" type="pres">
      <dgm:prSet presAssocID="{FEC3BAEA-3F02-4722-9FF4-0B156028A3E7}" presName="composite" presStyleCnt="0"/>
      <dgm:spPr/>
    </dgm:pt>
    <dgm:pt modelId="{C9577E5D-392D-4CDB-9063-804A53D67748}" type="pres">
      <dgm:prSet presAssocID="{FEC3BAEA-3F02-4722-9FF4-0B156028A3E7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9961D3E-F8D4-4909-93F4-63F4E7B85918}" type="pres">
      <dgm:prSet presAssocID="{FEC3BAEA-3F02-4722-9FF4-0B156028A3E7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903D489D-F156-4932-A529-052D684E2B70}" type="pres">
      <dgm:prSet presAssocID="{FEC3BAEA-3F02-4722-9FF4-0B156028A3E7}" presName="Accent" presStyleLbl="parChTrans1D1" presStyleIdx="2" presStyleCnt="3"/>
      <dgm:spPr/>
    </dgm:pt>
  </dgm:ptLst>
  <dgm:cxnLst>
    <dgm:cxn modelId="{9627F903-6601-4C6F-ABE0-C1831ECEECA7}" srcId="{7C5070E1-4A9F-4754-9F32-6BD77AD71744}" destId="{FEC3BAEA-3F02-4722-9FF4-0B156028A3E7}" srcOrd="2" destOrd="0" parTransId="{18FD7E16-2A7E-4CF4-BCB1-1BE2CED72263}" sibTransId="{8E7DED4B-902A-47B5-898F-E3085F75CAA3}"/>
    <dgm:cxn modelId="{25A7C21E-5429-4129-AE0F-6CF2267D195B}" type="presOf" srcId="{FEC3BAEA-3F02-4722-9FF4-0B156028A3E7}" destId="{39961D3E-F8D4-4909-93F4-63F4E7B85918}" srcOrd="0" destOrd="0" presId="urn:microsoft.com/office/officeart/2011/layout/TabList"/>
    <dgm:cxn modelId="{665C593E-FEB6-4CC2-9F68-5160927AE363}" type="presOf" srcId="{BA4DBB8D-19E0-452F-9127-2CF2B1D1B94B}" destId="{102BB532-BA55-4329-B428-F315F16271FE}" srcOrd="0" destOrd="0" presId="urn:microsoft.com/office/officeart/2011/layout/TabList"/>
    <dgm:cxn modelId="{61112850-A7C6-4DDA-8DA9-541672E0DA05}" type="presOf" srcId="{2BF4D2F6-22C4-481D-A50F-9E1B65A35C7B}" destId="{8C6963B5-A7E0-4D03-9A78-D71C5CD917EC}" srcOrd="0" destOrd="0" presId="urn:microsoft.com/office/officeart/2011/layout/TabList"/>
    <dgm:cxn modelId="{4FEA4C71-0681-4DC7-9719-27A98929CADB}" srcId="{BA4DBB8D-19E0-452F-9127-2CF2B1D1B94B}" destId="{EF5FE503-9630-4D87-A163-C956981D36D8}" srcOrd="0" destOrd="0" parTransId="{E06D6FDC-7F6C-4B31-BA03-07C7828A7A38}" sibTransId="{454C182D-2BAE-4FF7-9CCA-5E1A3A406B92}"/>
    <dgm:cxn modelId="{0BEDAB73-4F84-481D-9BA2-88404E70CF65}" type="presOf" srcId="{7C5070E1-4A9F-4754-9F32-6BD77AD71744}" destId="{EF7411BC-D9C5-4655-8527-9BD4C111B686}" srcOrd="0" destOrd="0" presId="urn:microsoft.com/office/officeart/2011/layout/TabList"/>
    <dgm:cxn modelId="{4E0CDEA1-7498-4481-8346-31ABEDDCB215}" srcId="{7C5070E1-4A9F-4754-9F32-6BD77AD71744}" destId="{2ABA6FF4-86BD-4F4E-AD91-1F96BB9185A7}" srcOrd="0" destOrd="0" parTransId="{B774C71D-60EE-4FB4-99ED-9B4059D33E51}" sibTransId="{9BC9EA7F-6C1F-4BB4-B96C-E71CD7844A08}"/>
    <dgm:cxn modelId="{FFBD1CAC-9F88-411C-899C-BCF4C6186302}" type="presOf" srcId="{2ABA6FF4-86BD-4F4E-AD91-1F96BB9185A7}" destId="{4C31F64F-A177-48D9-98A6-446603DEFDEF}" srcOrd="0" destOrd="0" presId="urn:microsoft.com/office/officeart/2011/layout/TabList"/>
    <dgm:cxn modelId="{867E1DB1-1FDA-40C5-9E4A-A4A6A566AD52}" srcId="{FEC3BAEA-3F02-4722-9FF4-0B156028A3E7}" destId="{88591B71-AC83-414D-B50B-F56AD144F5A0}" srcOrd="0" destOrd="0" parTransId="{1076DE86-F9B8-4952-86F4-D82459444129}" sibTransId="{37463833-9372-4FBC-8DBF-447D7CFE381D}"/>
    <dgm:cxn modelId="{A63C7CBB-B086-4997-A618-D30611ACBC05}" srcId="{7C5070E1-4A9F-4754-9F32-6BD77AD71744}" destId="{BA4DBB8D-19E0-452F-9127-2CF2B1D1B94B}" srcOrd="1" destOrd="0" parTransId="{9E8538C6-DF57-4562-8F80-FE21EF71AFA7}" sibTransId="{95C7E104-AE32-40EB-86F5-9F17B87F2762}"/>
    <dgm:cxn modelId="{34D882BB-92F3-41E3-A4D0-C192EAB401C6}" type="presOf" srcId="{EF5FE503-9630-4D87-A163-C956981D36D8}" destId="{59475CCC-C8FB-4A06-B5B5-4C4C7F299EBE}" srcOrd="0" destOrd="0" presId="urn:microsoft.com/office/officeart/2011/layout/TabList"/>
    <dgm:cxn modelId="{679480CE-3198-47D5-8770-191744D2C4E1}" type="presOf" srcId="{88591B71-AC83-414D-B50B-F56AD144F5A0}" destId="{C9577E5D-392D-4CDB-9063-804A53D67748}" srcOrd="0" destOrd="0" presId="urn:microsoft.com/office/officeart/2011/layout/TabList"/>
    <dgm:cxn modelId="{CEF8EED3-C137-4267-8C3F-9052DD41BF1C}" srcId="{2ABA6FF4-86BD-4F4E-AD91-1F96BB9185A7}" destId="{2BF4D2F6-22C4-481D-A50F-9E1B65A35C7B}" srcOrd="0" destOrd="0" parTransId="{11C7935B-3520-46CC-ABBD-5FD05E6B0F4F}" sibTransId="{B932A948-5604-413B-9823-60D2E1CE28A9}"/>
    <dgm:cxn modelId="{67C96950-2DF7-435C-B6D6-4455B715A9ED}" type="presParOf" srcId="{EF7411BC-D9C5-4655-8527-9BD4C111B686}" destId="{CCC8312D-8769-496F-ACAF-881559CAE718}" srcOrd="0" destOrd="0" presId="urn:microsoft.com/office/officeart/2011/layout/TabList"/>
    <dgm:cxn modelId="{E963ADAC-1547-4A16-A014-22111C9DCE3E}" type="presParOf" srcId="{CCC8312D-8769-496F-ACAF-881559CAE718}" destId="{8C6963B5-A7E0-4D03-9A78-D71C5CD917EC}" srcOrd="0" destOrd="0" presId="urn:microsoft.com/office/officeart/2011/layout/TabList"/>
    <dgm:cxn modelId="{D771CD0D-60EB-48E0-AB54-D8DC22FB74CA}" type="presParOf" srcId="{CCC8312D-8769-496F-ACAF-881559CAE718}" destId="{4C31F64F-A177-48D9-98A6-446603DEFDEF}" srcOrd="1" destOrd="0" presId="urn:microsoft.com/office/officeart/2011/layout/TabList"/>
    <dgm:cxn modelId="{0996C2A3-9EDF-423C-83E5-7FD41D34DD40}" type="presParOf" srcId="{CCC8312D-8769-496F-ACAF-881559CAE718}" destId="{55DD2FA5-4537-4136-B50C-DC50A2E081F8}" srcOrd="2" destOrd="0" presId="urn:microsoft.com/office/officeart/2011/layout/TabList"/>
    <dgm:cxn modelId="{F2520559-F177-4E3B-985F-9B3D40AE4070}" type="presParOf" srcId="{EF7411BC-D9C5-4655-8527-9BD4C111B686}" destId="{EBEED8A7-ECD8-4CFA-B4BC-14CAD7B12108}" srcOrd="1" destOrd="0" presId="urn:microsoft.com/office/officeart/2011/layout/TabList"/>
    <dgm:cxn modelId="{26FDB9FC-0CCE-41FC-A6BB-6176DACB2BD6}" type="presParOf" srcId="{EF7411BC-D9C5-4655-8527-9BD4C111B686}" destId="{333B3818-01E8-414E-950F-C3464320D0AD}" srcOrd="2" destOrd="0" presId="urn:microsoft.com/office/officeart/2011/layout/TabList"/>
    <dgm:cxn modelId="{C8058235-E077-49BE-A578-915C7BFA0540}" type="presParOf" srcId="{333B3818-01E8-414E-950F-C3464320D0AD}" destId="{59475CCC-C8FB-4A06-B5B5-4C4C7F299EBE}" srcOrd="0" destOrd="0" presId="urn:microsoft.com/office/officeart/2011/layout/TabList"/>
    <dgm:cxn modelId="{8A6E959C-78FB-4CE8-8E67-2E11EBD36101}" type="presParOf" srcId="{333B3818-01E8-414E-950F-C3464320D0AD}" destId="{102BB532-BA55-4329-B428-F315F16271FE}" srcOrd="1" destOrd="0" presId="urn:microsoft.com/office/officeart/2011/layout/TabList"/>
    <dgm:cxn modelId="{B999D746-1E84-402E-9B7F-F5060AA6A4B0}" type="presParOf" srcId="{333B3818-01E8-414E-950F-C3464320D0AD}" destId="{E5DB1FE9-A8FD-4BCE-87F3-3407883016DD}" srcOrd="2" destOrd="0" presId="urn:microsoft.com/office/officeart/2011/layout/TabList"/>
    <dgm:cxn modelId="{3B636011-A830-473F-8937-0B2E7900E8FC}" type="presParOf" srcId="{EF7411BC-D9C5-4655-8527-9BD4C111B686}" destId="{EA4642B9-E2D2-48DC-A0E4-F9261A559BCB}" srcOrd="3" destOrd="0" presId="urn:microsoft.com/office/officeart/2011/layout/TabList"/>
    <dgm:cxn modelId="{06F21863-3D4C-4EFB-954F-0725B00E7F8F}" type="presParOf" srcId="{EF7411BC-D9C5-4655-8527-9BD4C111B686}" destId="{01C2A3DD-8374-46A5-A6E6-51E87FB6DC3B}" srcOrd="4" destOrd="0" presId="urn:microsoft.com/office/officeart/2011/layout/TabList"/>
    <dgm:cxn modelId="{7D86E707-2E02-4987-8C9F-87E7C1A8830A}" type="presParOf" srcId="{01C2A3DD-8374-46A5-A6E6-51E87FB6DC3B}" destId="{C9577E5D-392D-4CDB-9063-804A53D67748}" srcOrd="0" destOrd="0" presId="urn:microsoft.com/office/officeart/2011/layout/TabList"/>
    <dgm:cxn modelId="{AEBD4D0A-2986-4CE7-AF6D-CE24E33BA78C}" type="presParOf" srcId="{01C2A3DD-8374-46A5-A6E6-51E87FB6DC3B}" destId="{39961D3E-F8D4-4909-93F4-63F4E7B85918}" srcOrd="1" destOrd="0" presId="urn:microsoft.com/office/officeart/2011/layout/TabList"/>
    <dgm:cxn modelId="{50AF2195-D803-4958-9B32-A2355F6A17B5}" type="presParOf" srcId="{01C2A3DD-8374-46A5-A6E6-51E87FB6DC3B}" destId="{903D489D-F156-4932-A529-052D684E2B70}" srcOrd="2" destOrd="0" presId="urn:microsoft.com/office/officeart/2011/layout/TabList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C41D12-FD91-4A1C-95FD-781D49B9663E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EF51D-5BCD-4CC2-9F93-6C0403718D4D}">
      <dgm:prSet phldrT="[Text]"/>
      <dgm:spPr/>
      <dgm:t>
        <a:bodyPr/>
        <a:lstStyle/>
        <a:p>
          <a:r>
            <a:rPr lang="en-US" b="1" dirty="0"/>
            <a:t>Avoid Exposure by </a:t>
          </a:r>
          <a:r>
            <a:rPr lang="en-US" b="1" dirty="0">
              <a:solidFill>
                <a:schemeClr val="accent6"/>
              </a:solidFill>
            </a:rPr>
            <a:t>53%  </a:t>
          </a:r>
        </a:p>
      </dgm:t>
    </dgm:pt>
    <dgm:pt modelId="{24C48CB6-642A-45E5-A4FE-51F97FCC541A}" type="parTrans" cxnId="{786B00D4-3A5B-4435-BF9B-427CEB6DF1E1}">
      <dgm:prSet/>
      <dgm:spPr/>
      <dgm:t>
        <a:bodyPr/>
        <a:lstStyle/>
        <a:p>
          <a:endParaRPr lang="en-US"/>
        </a:p>
      </dgm:t>
    </dgm:pt>
    <dgm:pt modelId="{FE677E11-A4E7-4F78-8AA9-99AF1FE092D7}" type="sibTrans" cxnId="{786B00D4-3A5B-4435-BF9B-427CEB6DF1E1}">
      <dgm:prSet/>
      <dgm:spPr/>
      <dgm:t>
        <a:bodyPr/>
        <a:lstStyle/>
        <a:p>
          <a:endParaRPr lang="en-US"/>
        </a:p>
      </dgm:t>
    </dgm:pt>
    <dgm:pt modelId="{120A7719-1ED1-40CD-84E5-975F88862B79}">
      <dgm:prSet phldrT="[Text]"/>
      <dgm:spPr/>
      <dgm:t>
        <a:bodyPr/>
        <a:lstStyle/>
        <a:p>
          <a:r>
            <a:rPr lang="en-US" b="1" dirty="0"/>
            <a:t>Increase in Travel Time by </a:t>
          </a:r>
          <a:r>
            <a:rPr lang="en-US" b="1" dirty="0">
              <a:solidFill>
                <a:srgbClr val="C00000"/>
              </a:solidFill>
            </a:rPr>
            <a:t>42%</a:t>
          </a:r>
          <a:r>
            <a:rPr lang="en-US" b="1" dirty="0"/>
            <a:t> </a:t>
          </a:r>
        </a:p>
      </dgm:t>
    </dgm:pt>
    <dgm:pt modelId="{1D14ADB0-C1EA-48A6-ADB8-8360DA0247C5}" type="parTrans" cxnId="{3BCB770A-B894-4A76-BE84-7BE2D19FE2E6}">
      <dgm:prSet/>
      <dgm:spPr/>
      <dgm:t>
        <a:bodyPr/>
        <a:lstStyle/>
        <a:p>
          <a:endParaRPr lang="en-US"/>
        </a:p>
      </dgm:t>
    </dgm:pt>
    <dgm:pt modelId="{BC207FAE-7CF9-4A8C-AFC1-31EE2380F8D9}" type="sibTrans" cxnId="{3BCB770A-B894-4A76-BE84-7BE2D19FE2E6}">
      <dgm:prSet/>
      <dgm:spPr/>
      <dgm:t>
        <a:bodyPr/>
        <a:lstStyle/>
        <a:p>
          <a:endParaRPr lang="en-US"/>
        </a:p>
      </dgm:t>
    </dgm:pt>
    <dgm:pt modelId="{B333179B-3103-47CE-A9A2-34785452685B}" type="pres">
      <dgm:prSet presAssocID="{02C41D12-FD91-4A1C-95FD-781D49B9663E}" presName="compositeShape" presStyleCnt="0">
        <dgm:presLayoutVars>
          <dgm:chMax val="2"/>
          <dgm:dir/>
          <dgm:resizeHandles val="exact"/>
        </dgm:presLayoutVars>
      </dgm:prSet>
      <dgm:spPr/>
    </dgm:pt>
    <dgm:pt modelId="{33948142-AD20-4FEF-AC3C-1112563FFB9C}" type="pres">
      <dgm:prSet presAssocID="{02C41D12-FD91-4A1C-95FD-781D49B9663E}" presName="divider" presStyleLbl="fgShp" presStyleIdx="0" presStyleCnt="1"/>
      <dgm:spPr>
        <a:solidFill>
          <a:schemeClr val="accent5">
            <a:lumMod val="20000"/>
            <a:lumOff val="80000"/>
          </a:schemeClr>
        </a:solidFill>
      </dgm:spPr>
    </dgm:pt>
    <dgm:pt modelId="{0346DFB3-815F-42A6-B1E9-543F4C1E1591}" type="pres">
      <dgm:prSet presAssocID="{F45EF51D-5BCD-4CC2-9F93-6C0403718D4D}" presName="downArrow" presStyleLbl="node1" presStyleIdx="0" presStyleCnt="2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</dgm:pt>
    <dgm:pt modelId="{63F6DF39-2A62-4013-B953-A70A53248CFD}" type="pres">
      <dgm:prSet presAssocID="{F45EF51D-5BCD-4CC2-9F93-6C0403718D4D}" presName="downArrowText" presStyleLbl="revTx" presStyleIdx="0" presStyleCnt="2">
        <dgm:presLayoutVars>
          <dgm:bulletEnabled val="1"/>
        </dgm:presLayoutVars>
      </dgm:prSet>
      <dgm:spPr/>
    </dgm:pt>
    <dgm:pt modelId="{9D99C83E-3754-4AC7-A093-10BC85DEE2AC}" type="pres">
      <dgm:prSet presAssocID="{120A7719-1ED1-40CD-84E5-975F88862B79}" presName="upArrow" presStyleLbl="node1" presStyleIdx="1" presStyleCnt="2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</dgm:pt>
    <dgm:pt modelId="{77AD26D6-28FE-40ED-AA06-7A85EF33B578}" type="pres">
      <dgm:prSet presAssocID="{120A7719-1ED1-40CD-84E5-975F88862B79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3BCB770A-B894-4A76-BE84-7BE2D19FE2E6}" srcId="{02C41D12-FD91-4A1C-95FD-781D49B9663E}" destId="{120A7719-1ED1-40CD-84E5-975F88862B79}" srcOrd="1" destOrd="0" parTransId="{1D14ADB0-C1EA-48A6-ADB8-8360DA0247C5}" sibTransId="{BC207FAE-7CF9-4A8C-AFC1-31EE2380F8D9}"/>
    <dgm:cxn modelId="{7B125037-B24E-4386-A3FB-B0630FBD4D04}" type="presOf" srcId="{120A7719-1ED1-40CD-84E5-975F88862B79}" destId="{77AD26D6-28FE-40ED-AA06-7A85EF33B578}" srcOrd="0" destOrd="0" presId="urn:microsoft.com/office/officeart/2005/8/layout/arrow3"/>
    <dgm:cxn modelId="{2AEC3585-410D-40CE-95F3-754EFB01BF6E}" type="presOf" srcId="{F45EF51D-5BCD-4CC2-9F93-6C0403718D4D}" destId="{63F6DF39-2A62-4013-B953-A70A53248CFD}" srcOrd="0" destOrd="0" presId="urn:microsoft.com/office/officeart/2005/8/layout/arrow3"/>
    <dgm:cxn modelId="{DD5134B9-A9BE-4E22-8DBF-ED36A4B89BCA}" type="presOf" srcId="{02C41D12-FD91-4A1C-95FD-781D49B9663E}" destId="{B333179B-3103-47CE-A9A2-34785452685B}" srcOrd="0" destOrd="0" presId="urn:microsoft.com/office/officeart/2005/8/layout/arrow3"/>
    <dgm:cxn modelId="{786B00D4-3A5B-4435-BF9B-427CEB6DF1E1}" srcId="{02C41D12-FD91-4A1C-95FD-781D49B9663E}" destId="{F45EF51D-5BCD-4CC2-9F93-6C0403718D4D}" srcOrd="0" destOrd="0" parTransId="{24C48CB6-642A-45E5-A4FE-51F97FCC541A}" sibTransId="{FE677E11-A4E7-4F78-8AA9-99AF1FE092D7}"/>
    <dgm:cxn modelId="{1500846C-CF42-4C0B-AE69-C857C56DFAEC}" type="presParOf" srcId="{B333179B-3103-47CE-A9A2-34785452685B}" destId="{33948142-AD20-4FEF-AC3C-1112563FFB9C}" srcOrd="0" destOrd="0" presId="urn:microsoft.com/office/officeart/2005/8/layout/arrow3"/>
    <dgm:cxn modelId="{A0C1E233-D916-45F0-A613-DBD8808D3FC6}" type="presParOf" srcId="{B333179B-3103-47CE-A9A2-34785452685B}" destId="{0346DFB3-815F-42A6-B1E9-543F4C1E1591}" srcOrd="1" destOrd="0" presId="urn:microsoft.com/office/officeart/2005/8/layout/arrow3"/>
    <dgm:cxn modelId="{82DE1CF1-6534-4ED0-B448-06D1DBD84E97}" type="presParOf" srcId="{B333179B-3103-47CE-A9A2-34785452685B}" destId="{63F6DF39-2A62-4013-B953-A70A53248CFD}" srcOrd="2" destOrd="0" presId="urn:microsoft.com/office/officeart/2005/8/layout/arrow3"/>
    <dgm:cxn modelId="{BDD0C294-DBB7-4F30-9249-761D618784BF}" type="presParOf" srcId="{B333179B-3103-47CE-A9A2-34785452685B}" destId="{9D99C83E-3754-4AC7-A093-10BC85DEE2AC}" srcOrd="3" destOrd="0" presId="urn:microsoft.com/office/officeart/2005/8/layout/arrow3"/>
    <dgm:cxn modelId="{BE6A8B51-E10F-4089-996B-72E9F0F094EB}" type="presParOf" srcId="{B333179B-3103-47CE-A9A2-34785452685B}" destId="{77AD26D6-28FE-40ED-AA06-7A85EF33B578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CF863-DD74-461B-B6C6-77958ACC81D4}">
      <dsp:nvSpPr>
        <dsp:cNvPr id="0" name=""/>
        <dsp:cNvSpPr/>
      </dsp:nvSpPr>
      <dsp:spPr>
        <a:xfrm>
          <a:off x="-6076415" y="-929723"/>
          <a:ext cx="7233419" cy="7233419"/>
        </a:xfrm>
        <a:prstGeom prst="blockArc">
          <a:avLst>
            <a:gd name="adj1" fmla="val 18900000"/>
            <a:gd name="adj2" fmla="val 2700000"/>
            <a:gd name="adj3" fmla="val 299"/>
          </a:avLst>
        </a:pr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490812-2267-44C3-9483-16DF22235604}">
      <dsp:nvSpPr>
        <dsp:cNvPr id="0" name=""/>
        <dsp:cNvSpPr/>
      </dsp:nvSpPr>
      <dsp:spPr>
        <a:xfrm>
          <a:off x="430889" y="282993"/>
          <a:ext cx="11427567" cy="565771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08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What are the key factors that influence individual exposure to air pollution during daily travel in urban settings?</a:t>
          </a:r>
        </a:p>
      </dsp:txBody>
      <dsp:txXfrm>
        <a:off x="430889" y="282993"/>
        <a:ext cx="11427567" cy="565771"/>
      </dsp:txXfrm>
    </dsp:sp>
    <dsp:sp modelId="{FBF378CA-AAE5-47F8-9E65-85097CF35AD0}">
      <dsp:nvSpPr>
        <dsp:cNvPr id="0" name=""/>
        <dsp:cNvSpPr/>
      </dsp:nvSpPr>
      <dsp:spPr>
        <a:xfrm>
          <a:off x="77282" y="212271"/>
          <a:ext cx="707214" cy="707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C1FF4-6A71-44ED-9932-3F49C477EA42}">
      <dsp:nvSpPr>
        <dsp:cNvPr id="0" name=""/>
        <dsp:cNvSpPr/>
      </dsp:nvSpPr>
      <dsp:spPr>
        <a:xfrm>
          <a:off x="896275" y="1131543"/>
          <a:ext cx="10962181" cy="56577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08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can a panel-based RP–SP survey be designed and implemented in the Indian urban context to capture seasonal variation (winter and summer) in travel behaviour? </a:t>
          </a:r>
        </a:p>
      </dsp:txBody>
      <dsp:txXfrm>
        <a:off x="896275" y="1131543"/>
        <a:ext cx="10962181" cy="565771"/>
      </dsp:txXfrm>
    </dsp:sp>
    <dsp:sp modelId="{11CA77B7-2A0F-4AEC-90EC-CADFCEC3386B}">
      <dsp:nvSpPr>
        <dsp:cNvPr id="0" name=""/>
        <dsp:cNvSpPr/>
      </dsp:nvSpPr>
      <dsp:spPr>
        <a:xfrm>
          <a:off x="542668" y="1060822"/>
          <a:ext cx="707214" cy="707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F3635-BE0D-481E-94D3-4D479AABDAFE}">
      <dsp:nvSpPr>
        <dsp:cNvPr id="0" name=""/>
        <dsp:cNvSpPr/>
      </dsp:nvSpPr>
      <dsp:spPr>
        <a:xfrm>
          <a:off x="1109084" y="1980094"/>
          <a:ext cx="10749371" cy="565771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08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do travellers in Kolkata perceive and respond to air quality information in terms of route and mode choice decisions? </a:t>
          </a:r>
        </a:p>
      </dsp:txBody>
      <dsp:txXfrm>
        <a:off x="1109084" y="1980094"/>
        <a:ext cx="10749371" cy="565771"/>
      </dsp:txXfrm>
    </dsp:sp>
    <dsp:sp modelId="{27BE73EF-52A9-4620-AECB-B3AA31E4578D}">
      <dsp:nvSpPr>
        <dsp:cNvPr id="0" name=""/>
        <dsp:cNvSpPr/>
      </dsp:nvSpPr>
      <dsp:spPr>
        <a:xfrm>
          <a:off x="755477" y="1909372"/>
          <a:ext cx="707214" cy="707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42218-E4EC-4675-962F-B589E6431187}">
      <dsp:nvSpPr>
        <dsp:cNvPr id="0" name=""/>
        <dsp:cNvSpPr/>
      </dsp:nvSpPr>
      <dsp:spPr>
        <a:xfrm>
          <a:off x="1109084" y="2828107"/>
          <a:ext cx="10749371" cy="565771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08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what extent does travel behaviour vary across seasons (winter and summer) when air pollution levels differ significantly? </a:t>
          </a:r>
        </a:p>
      </dsp:txBody>
      <dsp:txXfrm>
        <a:off x="1109084" y="2828107"/>
        <a:ext cx="10749371" cy="565771"/>
      </dsp:txXfrm>
    </dsp:sp>
    <dsp:sp modelId="{B0306096-969A-45B4-863B-6989C33D56E7}">
      <dsp:nvSpPr>
        <dsp:cNvPr id="0" name=""/>
        <dsp:cNvSpPr/>
      </dsp:nvSpPr>
      <dsp:spPr>
        <a:xfrm>
          <a:off x="755477" y="2757385"/>
          <a:ext cx="707214" cy="707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C2A52-BF6C-4896-9C7C-A3B6AA16EDE5}">
      <dsp:nvSpPr>
        <dsp:cNvPr id="0" name=""/>
        <dsp:cNvSpPr/>
      </dsp:nvSpPr>
      <dsp:spPr>
        <a:xfrm>
          <a:off x="896275" y="3676657"/>
          <a:ext cx="10962181" cy="565771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08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can latent heterogeneity in awareness, attitudes, and protective actions be modelled to explain variations in behavioural responses?</a:t>
          </a:r>
        </a:p>
      </dsp:txBody>
      <dsp:txXfrm>
        <a:off x="896275" y="3676657"/>
        <a:ext cx="10962181" cy="565771"/>
      </dsp:txXfrm>
    </dsp:sp>
    <dsp:sp modelId="{27A57B57-5B84-4478-A683-58E11606F1E7}">
      <dsp:nvSpPr>
        <dsp:cNvPr id="0" name=""/>
        <dsp:cNvSpPr/>
      </dsp:nvSpPr>
      <dsp:spPr>
        <a:xfrm>
          <a:off x="542668" y="3605935"/>
          <a:ext cx="707214" cy="707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DA5E2-6522-4F42-9ADD-FB61AB6028E0}">
      <dsp:nvSpPr>
        <dsp:cNvPr id="0" name=""/>
        <dsp:cNvSpPr/>
      </dsp:nvSpPr>
      <dsp:spPr>
        <a:xfrm>
          <a:off x="430889" y="4525207"/>
          <a:ext cx="11427567" cy="565771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08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 what ways can modelling insights be operationalised into decision-support tools (such as </a:t>
          </a:r>
          <a:r>
            <a:rPr lang="en-US" sz="2000" kern="1200" dirty="0" err="1"/>
            <a:t>personalised</a:t>
          </a:r>
          <a:r>
            <a:rPr lang="en-US" sz="2000" kern="1200" dirty="0"/>
            <a:t> routing applications and dashboards) to reduce exposure and support sustainable mobility?</a:t>
          </a:r>
        </a:p>
      </dsp:txBody>
      <dsp:txXfrm>
        <a:off x="430889" y="4525207"/>
        <a:ext cx="11427567" cy="565771"/>
      </dsp:txXfrm>
    </dsp:sp>
    <dsp:sp modelId="{B8875CB1-818B-4812-9562-2397F1510C32}">
      <dsp:nvSpPr>
        <dsp:cNvPr id="0" name=""/>
        <dsp:cNvSpPr/>
      </dsp:nvSpPr>
      <dsp:spPr>
        <a:xfrm>
          <a:off x="77282" y="4454486"/>
          <a:ext cx="707214" cy="707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FF97F-53D0-4C84-B83B-9CB52FCD7E66}">
      <dsp:nvSpPr>
        <dsp:cNvPr id="0" name=""/>
        <dsp:cNvSpPr/>
      </dsp:nvSpPr>
      <dsp:spPr>
        <a:xfrm>
          <a:off x="0" y="493247"/>
          <a:ext cx="880427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ADD69-A63B-45B9-80FB-78C6C6EDF6DD}">
      <dsp:nvSpPr>
        <dsp:cNvPr id="0" name=""/>
        <dsp:cNvSpPr/>
      </dsp:nvSpPr>
      <dsp:spPr>
        <a:xfrm>
          <a:off x="440213" y="65207"/>
          <a:ext cx="6162992" cy="856080"/>
        </a:xfrm>
        <a:prstGeom prst="roundRect">
          <a:avLst/>
        </a:prstGeom>
        <a:solidFill>
          <a:srgbClr val="00AFB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946" tIns="0" rIns="2329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Mode choice</a:t>
          </a:r>
        </a:p>
      </dsp:txBody>
      <dsp:txXfrm>
        <a:off x="482003" y="106997"/>
        <a:ext cx="6079412" cy="772500"/>
      </dsp:txXfrm>
    </dsp:sp>
    <dsp:sp modelId="{DEF6DC0B-14BD-4C35-BC97-F373EACADBD9}">
      <dsp:nvSpPr>
        <dsp:cNvPr id="0" name=""/>
        <dsp:cNvSpPr/>
      </dsp:nvSpPr>
      <dsp:spPr>
        <a:xfrm>
          <a:off x="0" y="1808687"/>
          <a:ext cx="880427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D108C-2C39-43A6-98A6-9BCFEAF61C5C}">
      <dsp:nvSpPr>
        <dsp:cNvPr id="0" name=""/>
        <dsp:cNvSpPr/>
      </dsp:nvSpPr>
      <dsp:spPr>
        <a:xfrm>
          <a:off x="440213" y="1380647"/>
          <a:ext cx="6162992" cy="856080"/>
        </a:xfrm>
        <a:prstGeom prst="roundRect">
          <a:avLst/>
        </a:prstGeom>
        <a:solidFill>
          <a:srgbClr val="7EB0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946" tIns="0" rIns="2329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Route choice </a:t>
          </a:r>
        </a:p>
      </dsp:txBody>
      <dsp:txXfrm>
        <a:off x="482003" y="1422437"/>
        <a:ext cx="6079412" cy="772500"/>
      </dsp:txXfrm>
    </dsp:sp>
    <dsp:sp modelId="{207F72EA-8C26-45EE-A9DB-14C73B381A34}">
      <dsp:nvSpPr>
        <dsp:cNvPr id="0" name=""/>
        <dsp:cNvSpPr/>
      </dsp:nvSpPr>
      <dsp:spPr>
        <a:xfrm>
          <a:off x="0" y="3124127"/>
          <a:ext cx="880427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81DD4-289F-4E6B-B9EC-DA836B269217}">
      <dsp:nvSpPr>
        <dsp:cNvPr id="0" name=""/>
        <dsp:cNvSpPr/>
      </dsp:nvSpPr>
      <dsp:spPr>
        <a:xfrm>
          <a:off x="440213" y="2696087"/>
          <a:ext cx="6162992" cy="856080"/>
        </a:xfrm>
        <a:prstGeom prst="roundRect">
          <a:avLst/>
        </a:prstGeom>
        <a:solidFill>
          <a:srgbClr val="FD7F6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946" tIns="0" rIns="2329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Avoidance choice</a:t>
          </a:r>
        </a:p>
      </dsp:txBody>
      <dsp:txXfrm>
        <a:off x="482003" y="2737877"/>
        <a:ext cx="6079412" cy="772500"/>
      </dsp:txXfrm>
    </dsp:sp>
    <dsp:sp modelId="{33BA6985-F44B-4221-A188-17F2B979A1BE}">
      <dsp:nvSpPr>
        <dsp:cNvPr id="0" name=""/>
        <dsp:cNvSpPr/>
      </dsp:nvSpPr>
      <dsp:spPr>
        <a:xfrm>
          <a:off x="0" y="4439567"/>
          <a:ext cx="880427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0DD9F-5674-4045-9714-9F64BA4271D6}">
      <dsp:nvSpPr>
        <dsp:cNvPr id="0" name=""/>
        <dsp:cNvSpPr/>
      </dsp:nvSpPr>
      <dsp:spPr>
        <a:xfrm>
          <a:off x="440213" y="4011527"/>
          <a:ext cx="6162992" cy="856080"/>
        </a:xfrm>
        <a:prstGeom prst="roundRect">
          <a:avLst/>
        </a:prstGeom>
        <a:solidFill>
          <a:srgbClr val="E7B8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946" tIns="0" rIns="2329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Departure time choice</a:t>
          </a:r>
        </a:p>
      </dsp:txBody>
      <dsp:txXfrm>
        <a:off x="482003" y="4053317"/>
        <a:ext cx="6079412" cy="77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D489D-F156-4932-A529-052D684E2B70}">
      <dsp:nvSpPr>
        <dsp:cNvPr id="0" name=""/>
        <dsp:cNvSpPr/>
      </dsp:nvSpPr>
      <dsp:spPr>
        <a:xfrm>
          <a:off x="0" y="1740369"/>
          <a:ext cx="6384531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DB1FE9-A8FD-4BCE-87F3-3407883016DD}">
      <dsp:nvSpPr>
        <dsp:cNvPr id="0" name=""/>
        <dsp:cNvSpPr/>
      </dsp:nvSpPr>
      <dsp:spPr>
        <a:xfrm>
          <a:off x="0" y="1150909"/>
          <a:ext cx="6384531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D2FA5-4537-4136-B50C-DC50A2E081F8}">
      <dsp:nvSpPr>
        <dsp:cNvPr id="0" name=""/>
        <dsp:cNvSpPr/>
      </dsp:nvSpPr>
      <dsp:spPr>
        <a:xfrm>
          <a:off x="0" y="561449"/>
          <a:ext cx="6384531" cy="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963B5-A7E0-4D03-9A78-D71C5CD917EC}">
      <dsp:nvSpPr>
        <dsp:cNvPr id="0" name=""/>
        <dsp:cNvSpPr/>
      </dsp:nvSpPr>
      <dsp:spPr>
        <a:xfrm>
          <a:off x="1659978" y="58"/>
          <a:ext cx="4724552" cy="56139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Perceived Value &amp; Env. Behavior</a:t>
          </a:r>
        </a:p>
      </dsp:txBody>
      <dsp:txXfrm>
        <a:off x="1659978" y="58"/>
        <a:ext cx="4724552" cy="561390"/>
      </dsp:txXfrm>
    </dsp:sp>
    <dsp:sp modelId="{4C31F64F-A177-48D9-98A6-446603DEFDEF}">
      <dsp:nvSpPr>
        <dsp:cNvPr id="0" name=""/>
        <dsp:cNvSpPr/>
      </dsp:nvSpPr>
      <dsp:spPr>
        <a:xfrm>
          <a:off x="0" y="58"/>
          <a:ext cx="1659978" cy="561390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ML1</a:t>
          </a:r>
        </a:p>
      </dsp:txBody>
      <dsp:txXfrm>
        <a:off x="27410" y="27468"/>
        <a:ext cx="1605158" cy="533980"/>
      </dsp:txXfrm>
    </dsp:sp>
    <dsp:sp modelId="{59475CCC-C8FB-4A06-B5B5-4C4C7F299EBE}">
      <dsp:nvSpPr>
        <dsp:cNvPr id="0" name=""/>
        <dsp:cNvSpPr/>
      </dsp:nvSpPr>
      <dsp:spPr>
        <a:xfrm>
          <a:off x="1659978" y="589518"/>
          <a:ext cx="4724552" cy="56139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Real-Time Info &amp; Tech Use </a:t>
          </a:r>
        </a:p>
      </dsp:txBody>
      <dsp:txXfrm>
        <a:off x="1659978" y="589518"/>
        <a:ext cx="4724552" cy="561390"/>
      </dsp:txXfrm>
    </dsp:sp>
    <dsp:sp modelId="{102BB532-BA55-4329-B428-F315F16271FE}">
      <dsp:nvSpPr>
        <dsp:cNvPr id="0" name=""/>
        <dsp:cNvSpPr/>
      </dsp:nvSpPr>
      <dsp:spPr>
        <a:xfrm>
          <a:off x="0" y="589518"/>
          <a:ext cx="1659978" cy="561390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ML2</a:t>
          </a:r>
        </a:p>
      </dsp:txBody>
      <dsp:txXfrm>
        <a:off x="27410" y="616928"/>
        <a:ext cx="1605158" cy="533980"/>
      </dsp:txXfrm>
    </dsp:sp>
    <dsp:sp modelId="{C9577E5D-392D-4CDB-9063-804A53D67748}">
      <dsp:nvSpPr>
        <dsp:cNvPr id="0" name=""/>
        <dsp:cNvSpPr/>
      </dsp:nvSpPr>
      <dsp:spPr>
        <a:xfrm>
          <a:off x="1659978" y="1178978"/>
          <a:ext cx="4724552" cy="56139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AQI Info Seeking </a:t>
          </a:r>
        </a:p>
      </dsp:txBody>
      <dsp:txXfrm>
        <a:off x="1659978" y="1178978"/>
        <a:ext cx="4724552" cy="561390"/>
      </dsp:txXfrm>
    </dsp:sp>
    <dsp:sp modelId="{39961D3E-F8D4-4909-93F4-63F4E7B85918}">
      <dsp:nvSpPr>
        <dsp:cNvPr id="0" name=""/>
        <dsp:cNvSpPr/>
      </dsp:nvSpPr>
      <dsp:spPr>
        <a:xfrm>
          <a:off x="0" y="1178978"/>
          <a:ext cx="1659978" cy="561390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ML3</a:t>
          </a:r>
        </a:p>
      </dsp:txBody>
      <dsp:txXfrm>
        <a:off x="27410" y="1206388"/>
        <a:ext cx="1605158" cy="533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48142-AD20-4FEF-AC3C-1112563FFB9C}">
      <dsp:nvSpPr>
        <dsp:cNvPr id="0" name=""/>
        <dsp:cNvSpPr/>
      </dsp:nvSpPr>
      <dsp:spPr>
        <a:xfrm rot="21300000">
          <a:off x="385551" y="646857"/>
          <a:ext cx="3714474" cy="324974"/>
        </a:xfrm>
        <a:prstGeom prst="mathMinus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6DFB3-815F-42A6-B1E9-543F4C1E1591}">
      <dsp:nvSpPr>
        <dsp:cNvPr id="0" name=""/>
        <dsp:cNvSpPr/>
      </dsp:nvSpPr>
      <dsp:spPr>
        <a:xfrm>
          <a:off x="538269" y="80934"/>
          <a:ext cx="1345673" cy="647475"/>
        </a:xfrm>
        <a:prstGeom prst="downArrow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63F6DF39-2A62-4013-B953-A70A53248CFD}">
      <dsp:nvSpPr>
        <dsp:cNvPr id="0" name=""/>
        <dsp:cNvSpPr/>
      </dsp:nvSpPr>
      <dsp:spPr>
        <a:xfrm>
          <a:off x="2377355" y="0"/>
          <a:ext cx="1435384" cy="679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Avoid Exposure by </a:t>
          </a:r>
          <a:r>
            <a:rPr lang="en-US" sz="1300" b="1" kern="1200" dirty="0">
              <a:solidFill>
                <a:schemeClr val="accent6"/>
              </a:solidFill>
            </a:rPr>
            <a:t>53%  </a:t>
          </a:r>
        </a:p>
      </dsp:txBody>
      <dsp:txXfrm>
        <a:off x="2377355" y="0"/>
        <a:ext cx="1435384" cy="679849"/>
      </dsp:txXfrm>
    </dsp:sp>
    <dsp:sp modelId="{9D99C83E-3754-4AC7-A093-10BC85DEE2AC}">
      <dsp:nvSpPr>
        <dsp:cNvPr id="0" name=""/>
        <dsp:cNvSpPr/>
      </dsp:nvSpPr>
      <dsp:spPr>
        <a:xfrm>
          <a:off x="2601634" y="890278"/>
          <a:ext cx="1345673" cy="647475"/>
        </a:xfrm>
        <a:prstGeom prst="upArrow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</dsp:sp>
    <dsp:sp modelId="{77AD26D6-28FE-40ED-AA06-7A85EF33B578}">
      <dsp:nvSpPr>
        <dsp:cNvPr id="0" name=""/>
        <dsp:cNvSpPr/>
      </dsp:nvSpPr>
      <dsp:spPr>
        <a:xfrm>
          <a:off x="672836" y="938839"/>
          <a:ext cx="1435384" cy="679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Increase in Travel Time by </a:t>
          </a:r>
          <a:r>
            <a:rPr lang="en-US" sz="1300" b="1" kern="1200" dirty="0">
              <a:solidFill>
                <a:srgbClr val="C00000"/>
              </a:solidFill>
            </a:rPr>
            <a:t>42%</a:t>
          </a:r>
          <a:r>
            <a:rPr lang="en-US" sz="1300" b="1" kern="1200" dirty="0"/>
            <a:t> </a:t>
          </a:r>
        </a:p>
      </dsp:txBody>
      <dsp:txXfrm>
        <a:off x="672836" y="938839"/>
        <a:ext cx="1435384" cy="679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700F6-B876-45B0-83D5-07D81B0DE06D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9DAB-21BA-45B9-892E-813D92B7D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2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BC310-D2C4-43C6-90B3-DA244D712D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BC310-D2C4-43C6-90B3-DA244D712D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8614-7ACF-4E7F-8E42-6EB022105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D3997-8BCC-44C2-B30A-570B0A37A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D5D1E-1338-4F68-9A8F-3B5A4DEB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074-9834-401F-96C0-9327E2CB5893}" type="datetime1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3E656-DF2F-46E5-97EC-B610E2E9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D664C-C3DA-436D-8448-11C36B11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0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25D0-5790-40FF-89C7-D52D204C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45032-B347-4FD8-9689-9299B7424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0E5B-18D2-40E5-86BD-0436D8E2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21A4-15FA-418D-9036-75F0ADB6855C}" type="datetime1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19183-C6C9-4350-ACE7-58D42DF0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78EDB-6A5D-40F6-B1F1-CDC8B67D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6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789145-828F-4EA0-ACC6-366B63AF3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76F64-662D-4E9D-AE40-4D32AB719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A9D2-6D3D-4B5D-B23F-13C828D7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6874-7911-49A4-84C2-433459B2A8D4}" type="datetime1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B2882-623B-45EE-B992-721555FD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1922-2287-491E-BC67-47D5C8FF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4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30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CD46-968B-4DE7-88A4-36F147FD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5C853-57A0-4724-A7FB-62426841D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5308C-D7D0-46FB-B409-3CD8901A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DC90-A926-412A-817F-773764E30DB6}" type="datetime1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D0F61-F555-40C7-835B-8F85E34D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4190B-ED1D-4B75-A0AC-6A814C2B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0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A44F-83AD-41F8-A3AE-8FF0738F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2E389-21C5-4436-90D9-44B2541DF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534F-B4BD-4F85-8780-E0B3E856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D74D-A043-45BE-9FCA-A17940F01027}" type="datetime1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01EA1-0994-45DF-A19F-5EF2C775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906DA-8A98-4F83-BB4D-FF18B02E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F7BC-B5F8-43BD-8645-316EF39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DB08-E53F-4E93-9486-E875CB483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CAD40-F002-457C-B0A7-B13325311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79931-4392-40E3-A824-906B6E41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8F2D-AAFE-455A-B3D4-B768E74916C5}" type="datetime1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40173-E5CF-4099-A8D8-FEFA2D2B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90486-1527-4CCE-BDB7-29EA04E6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8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1F75-C1BA-4377-92D9-4A8674E7B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7693-C83B-4D67-B5FC-BAC7B4629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4F3D9-76F9-4ECF-B349-7BC08502F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D3D78-4E90-4CFE-9B20-37861D947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30830-4608-42F8-9DA8-D26D4629D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79C9A-459E-4818-9418-CEE5541D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C4945-7814-4CEA-BC76-24A24D6A1C0E}" type="datetime1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F93DC4-7FBA-4835-A746-F73AE71E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5AE9D-7913-418E-B7BB-D375AEF9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2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208C-1194-4205-B1E5-302B3CEF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7D384-A720-41C6-A5F7-898D81A50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5AA6-63AD-4308-8837-82CA8C976A8B}" type="datetime1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5814E-BEFC-4D85-91E4-71852C5B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7B-5FEC-4153-AB8A-A2FBAB69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9CDAC9-D04C-41F4-8375-4DEA513E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8003-392D-42BE-B54B-92F5500D15D2}" type="datetime1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B537D-286B-49CE-B196-14759F3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08B5D-A6F4-4C2F-A61C-22581A9F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7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65F4-982B-45E2-B51D-453B2F5D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62CE-D704-4D8A-81C0-DB2629775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48DE3-7237-4E68-A983-B1F19CFB2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F7968-4926-480C-8853-C4E4283E5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C7C8-6BFD-4546-B368-96A243598B39}" type="datetime1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1586B-628D-4177-88FE-D5B3CFB6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9D6F8-A6CA-4A45-B564-AB3BF741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0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524C-8010-493E-903D-14283625A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0BE2F9-BC63-43C2-A096-1F8903EBB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75EE-B259-4A1C-B2BF-228328E4A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0F27F-3471-40CC-845F-C8D15DC8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B4670-9693-48B3-8460-FA12D4D6DB71}" type="datetime1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6DFEB-D391-44EB-AFC7-8BD038DB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CD60A-15F7-4BE1-A6EA-8B745DA6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6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090CC-C2BA-4A24-8302-D46F5667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24DA2-4779-405E-A302-CDB4ECF25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F6D65-0772-4A0C-8B10-F24FAAD57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1A1F6-E259-4801-89FC-E322B7AC92A1}" type="datetime1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A188B-4508-411D-9E63-7F60F37EB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A3A0-1C04-441E-8B09-C0003862D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6B42-942E-4A63-A632-42EE3DCA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1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pil2020/react-frontend-kgp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urvey-iitkgp.vercel.app/responses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survey-iitkgp.vercel.app/" TargetMode="Externa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07/relationships/media" Target="../media/media2.wma"/><Relationship Id="rId7" Type="http://schemas.openxmlformats.org/officeDocument/2006/relationships/image" Target="../media/image7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ma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2.jpg"/><Relationship Id="rId7" Type="http://schemas.openxmlformats.org/officeDocument/2006/relationships/diagramColors" Target="../diagrams/colors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84.jpeg"/><Relationship Id="rId4" Type="http://schemas.openxmlformats.org/officeDocument/2006/relationships/diagramData" Target="../diagrams/data4.xml"/><Relationship Id="rId9" Type="http://schemas.openxmlformats.org/officeDocument/2006/relationships/image" Target="../media/image8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png"/><Relationship Id="rId7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1DDA84-7FFA-4136-B3F5-20C3063ED55B}"/>
              </a:ext>
            </a:extLst>
          </p:cNvPr>
          <p:cNvSpPr txBox="1"/>
          <p:nvPr/>
        </p:nvSpPr>
        <p:spPr>
          <a:xfrm>
            <a:off x="877131" y="1701218"/>
            <a:ext cx="10786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Assessing the Impact of </a:t>
            </a:r>
            <a:r>
              <a:rPr lang="en-US" sz="4000" b="1" dirty="0">
                <a:solidFill>
                  <a:srgbClr val="C00000"/>
                </a:solidFill>
              </a:rPr>
              <a:t>Air Pollution Exposure </a:t>
            </a:r>
            <a:r>
              <a:rPr lang="en-US" sz="4000" b="1" dirty="0"/>
              <a:t>on </a:t>
            </a:r>
            <a:r>
              <a:rPr lang="en-US" sz="4000" b="1" dirty="0">
                <a:solidFill>
                  <a:srgbClr val="002060"/>
                </a:solidFill>
              </a:rPr>
              <a:t>Travel Behaviour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410C7-877B-40D1-BC40-12B4B9EA7F8B}"/>
              </a:ext>
            </a:extLst>
          </p:cNvPr>
          <p:cNvSpPr txBox="1"/>
          <p:nvPr/>
        </p:nvSpPr>
        <p:spPr>
          <a:xfrm>
            <a:off x="2872031" y="4073846"/>
            <a:ext cx="644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Supervisor:</a:t>
            </a:r>
          </a:p>
          <a:p>
            <a:pPr algn="ctr"/>
            <a:r>
              <a:rPr lang="en-US" b="1" dirty="0">
                <a:latin typeface="+mj-lt"/>
              </a:rPr>
              <a:t>Prof. Arkopal Kishore Goswami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830D-FDBA-46F4-929B-B772D0DA06D3}"/>
              </a:ext>
            </a:extLst>
          </p:cNvPr>
          <p:cNvSpPr txBox="1"/>
          <p:nvPr/>
        </p:nvSpPr>
        <p:spPr>
          <a:xfrm>
            <a:off x="4876798" y="3158943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by</a:t>
            </a:r>
          </a:p>
          <a:p>
            <a:pPr algn="ctr"/>
            <a:r>
              <a:rPr lang="en-US" b="1" dirty="0">
                <a:latin typeface="+mj-lt"/>
              </a:rPr>
              <a:t>Kapil Kumar Meena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D07B3-78FB-4880-9385-D3B82403277B}"/>
              </a:ext>
            </a:extLst>
          </p:cNvPr>
          <p:cNvSpPr txBox="1"/>
          <p:nvPr/>
        </p:nvSpPr>
        <p:spPr>
          <a:xfrm>
            <a:off x="2608081" y="5257321"/>
            <a:ext cx="697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Ranbir and Chitra School of Infrastructure Design and Management</a:t>
            </a:r>
          </a:p>
          <a:p>
            <a:pPr algn="ctr"/>
            <a:r>
              <a:rPr lang="en-US" b="1" dirty="0">
                <a:latin typeface="+mj-lt"/>
              </a:rPr>
              <a:t>22</a:t>
            </a:r>
            <a:r>
              <a:rPr lang="en-US" b="1" baseline="30000" dirty="0">
                <a:latin typeface="+mj-lt"/>
              </a:rPr>
              <a:t>th</a:t>
            </a:r>
            <a:r>
              <a:rPr lang="en-US" b="1" dirty="0">
                <a:latin typeface="+mj-lt"/>
              </a:rPr>
              <a:t> August</a:t>
            </a:r>
          </a:p>
        </p:txBody>
      </p:sp>
      <p:pic>
        <p:nvPicPr>
          <p:cNvPr id="1031" name="Picture 7" descr="Indian Institute of Technology Kharagpur">
            <a:extLst>
              <a:ext uri="{FF2B5EF4-FFF2-40B4-BE49-F238E27FC236}">
                <a16:creationId xmlns:a16="http://schemas.microsoft.com/office/drawing/2014/main" id="{4CD0A59F-92C4-4D02-B16F-0A25AEAA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61" y="323605"/>
            <a:ext cx="4163980" cy="97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69FB0-F108-474D-AF63-FA5C39CD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260" y="225205"/>
            <a:ext cx="4239633" cy="10758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C2CBFA-9645-4674-A823-B1E44FF0AAA7}"/>
              </a:ext>
            </a:extLst>
          </p:cNvPr>
          <p:cNvSpPr/>
          <p:nvPr/>
        </p:nvSpPr>
        <p:spPr>
          <a:xfrm>
            <a:off x="68826" y="106657"/>
            <a:ext cx="12051838" cy="6246652"/>
          </a:xfrm>
          <a:prstGeom prst="rect">
            <a:avLst/>
          </a:prstGeom>
          <a:noFill/>
          <a:ln w="412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F6766A-3C71-4271-9FD5-FD7B7EFA6BF7}"/>
              </a:ext>
            </a:extLst>
          </p:cNvPr>
          <p:cNvSpPr/>
          <p:nvPr/>
        </p:nvSpPr>
        <p:spPr>
          <a:xfrm>
            <a:off x="34413" y="6417212"/>
            <a:ext cx="12120664" cy="362171"/>
          </a:xfrm>
          <a:prstGeom prst="rect">
            <a:avLst/>
          </a:prstGeom>
          <a:solidFill>
            <a:srgbClr val="00206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Extension Seminar Presentation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00075BA-914F-4ED2-892B-66ACF384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0537"/>
            <a:ext cx="2743200" cy="365125"/>
          </a:xfrm>
        </p:spPr>
        <p:txBody>
          <a:bodyPr/>
          <a:lstStyle/>
          <a:p>
            <a:fld id="{E8296B42-942E-4A63-A632-42EE3DCAD11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1"/>
    </mc:Choice>
    <mc:Fallback xmlns="">
      <p:transition spd="slow" advTm="124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Objective – 1.1:Factors identifications 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C8612-4D73-4911-BB41-C7BD07003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300" y="1792160"/>
            <a:ext cx="6976706" cy="4081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D44ACA-5381-4C24-B830-7798E44D08BB}"/>
              </a:ext>
            </a:extLst>
          </p:cNvPr>
          <p:cNvSpPr txBox="1"/>
          <p:nvPr/>
        </p:nvSpPr>
        <p:spPr>
          <a:xfrm>
            <a:off x="0" y="698029"/>
            <a:ext cx="11786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Identify influencing factors through a </a:t>
            </a:r>
            <a:r>
              <a:rPr lang="en-US" sz="2000" b="1" u="sng" dirty="0">
                <a:solidFill>
                  <a:srgbClr val="C00000"/>
                </a:solidFill>
              </a:rPr>
              <a:t>systematic literature review </a:t>
            </a:r>
            <a:r>
              <a:rPr lang="en-US" sz="2000" b="1" dirty="0"/>
              <a:t>to classify the key determinants of </a:t>
            </a:r>
            <a:r>
              <a:rPr lang="en-US" sz="2000" b="1" u="sng" dirty="0">
                <a:solidFill>
                  <a:srgbClr val="002060"/>
                </a:solidFill>
              </a:rPr>
              <a:t>exposure during travel </a:t>
            </a:r>
            <a:r>
              <a:rPr lang="en-US" sz="2000" b="1" dirty="0"/>
              <a:t>(mode, route, time-of-day, awareness, and protective actions).</a:t>
            </a:r>
          </a:p>
        </p:txBody>
      </p:sp>
    </p:spTree>
    <p:extLst>
      <p:ext uri="{BB962C8B-B14F-4D97-AF65-F5344CB8AC3E}">
        <p14:creationId xmlns:p14="http://schemas.microsoft.com/office/powerpoint/2010/main" val="295367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Objective – 1.1 (cont.)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E9E9B-6269-4A8D-AB44-E1611BE27FB3}"/>
              </a:ext>
            </a:extLst>
          </p:cNvPr>
          <p:cNvSpPr txBox="1"/>
          <p:nvPr/>
        </p:nvSpPr>
        <p:spPr>
          <a:xfrm>
            <a:off x="0" y="5303569"/>
            <a:ext cx="5830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Cambria" panose="02040503050406030204" pitchFamily="18" charset="0"/>
              </a:rPr>
              <a:t>Fig: </a:t>
            </a:r>
            <a:r>
              <a:rPr lang="en-US" sz="1400" dirty="0"/>
              <a:t>Systematic screening of literature. </a:t>
            </a:r>
            <a:r>
              <a:rPr lang="en-US" sz="1400" dirty="0">
                <a:solidFill>
                  <a:srgbClr val="0000FF"/>
                </a:solidFill>
                <a:ea typeface="Cambria" panose="02040503050406030204" pitchFamily="18" charset="0"/>
              </a:rPr>
              <a:t>(Image Source: Author).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73F831-8D38-46C5-B95A-348DEE1D3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" y="1246654"/>
            <a:ext cx="5798476" cy="3963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32741-493B-4489-AE53-CEC467490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371" y="1027524"/>
            <a:ext cx="6297931" cy="3473277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101AF416-4B5F-4FCA-895E-F5BFF958B93F}"/>
              </a:ext>
            </a:extLst>
          </p:cNvPr>
          <p:cNvSpPr/>
          <p:nvPr/>
        </p:nvSpPr>
        <p:spPr>
          <a:xfrm>
            <a:off x="5955763" y="4491411"/>
            <a:ext cx="6236237" cy="1434071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1F1F1F"/>
                </a:solidFill>
                <a:effectLst/>
              </a:rPr>
              <a:t>majority of the research in this arena has been carried out in the </a:t>
            </a:r>
            <a:r>
              <a:rPr lang="en-US" sz="2000" b="1" i="0" dirty="0">
                <a:solidFill>
                  <a:srgbClr val="C00000"/>
                </a:solidFill>
                <a:effectLst/>
              </a:rPr>
              <a:t>USA and China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Objective – 1.1 (cont.)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B6126BAC-A08A-4579-9FAE-A85125D64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187827"/>
              </p:ext>
            </p:extLst>
          </p:nvPr>
        </p:nvGraphicFramePr>
        <p:xfrm>
          <a:off x="106809" y="744355"/>
          <a:ext cx="8804275" cy="523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14A1CB2-FD34-48AA-949B-4C0CD044EF3A}"/>
              </a:ext>
            </a:extLst>
          </p:cNvPr>
          <p:cNvSpPr/>
          <p:nvPr/>
        </p:nvSpPr>
        <p:spPr>
          <a:xfrm>
            <a:off x="378629" y="2007315"/>
            <a:ext cx="6492240" cy="108467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0584D-3CF7-495D-BE88-6D7421DB51CA}"/>
              </a:ext>
            </a:extLst>
          </p:cNvPr>
          <p:cNvSpPr txBox="1"/>
          <p:nvPr/>
        </p:nvSpPr>
        <p:spPr>
          <a:xfrm>
            <a:off x="6870869" y="2007315"/>
            <a:ext cx="3009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Maximum behavior change seen in route shifts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C332A45-2524-4A9E-9824-DE7236C9228A}"/>
              </a:ext>
            </a:extLst>
          </p:cNvPr>
          <p:cNvSpPr/>
          <p:nvPr/>
        </p:nvSpPr>
        <p:spPr>
          <a:xfrm>
            <a:off x="9012026" y="3091993"/>
            <a:ext cx="3101418" cy="1998459"/>
          </a:xfrm>
          <a:prstGeom prst="wedgeRect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0" dirty="0">
                <a:solidFill>
                  <a:srgbClr val="C00000"/>
                </a:solidFill>
                <a:effectLst/>
              </a:rPr>
              <a:t>Awareness</a:t>
            </a:r>
            <a:r>
              <a:rPr lang="en-US" sz="2200" b="0" i="0" dirty="0">
                <a:solidFill>
                  <a:srgbClr val="1F1F1F"/>
                </a:solidFill>
                <a:effectLst/>
              </a:rPr>
              <a:t> about AQI and its real-time </a:t>
            </a:r>
            <a:r>
              <a:rPr lang="en-US" sz="2200" b="1" i="0" dirty="0">
                <a:solidFill>
                  <a:srgbClr val="C00000"/>
                </a:solidFill>
                <a:effectLst/>
              </a:rPr>
              <a:t>pre-trip information</a:t>
            </a:r>
            <a:r>
              <a:rPr lang="en-US" sz="2200" b="0" i="0" dirty="0">
                <a:solidFill>
                  <a:srgbClr val="1F1F1F"/>
                </a:solidFill>
                <a:effectLst/>
              </a:rPr>
              <a:t> plays a vital role in lowering commuters’ air pollution exposure.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251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002060"/>
                </a:solidFill>
              </a:rPr>
              <a:t>Objective – 1.2 (Panel Data Framework)</a:t>
            </a:r>
          </a:p>
          <a:p>
            <a:pPr marL="0" indent="0">
              <a:buNone/>
            </a:pPr>
            <a:endParaRPr lang="en-US" sz="3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 0">
            <a:extLst>
              <a:ext uri="{FF2B5EF4-FFF2-40B4-BE49-F238E27FC236}">
                <a16:creationId xmlns:a16="http://schemas.microsoft.com/office/drawing/2014/main" id="{E2B789DE-A090-422C-A997-7AAFE6E21ABD}"/>
              </a:ext>
            </a:extLst>
          </p:cNvPr>
          <p:cNvSpPr/>
          <p:nvPr/>
        </p:nvSpPr>
        <p:spPr>
          <a:xfrm>
            <a:off x="165493" y="718591"/>
            <a:ext cx="3525917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Panel Data?</a:t>
            </a:r>
            <a:endParaRPr lang="en-US" sz="280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7DFB1D67-8E61-4911-81FC-393D2FEF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6" y="1326004"/>
            <a:ext cx="1355884" cy="837962"/>
          </a:xfrm>
          <a:prstGeom prst="rect">
            <a:avLst/>
          </a:prstGeom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D1EA5190-77D1-4C4A-A839-3296EBD00CF3}"/>
              </a:ext>
            </a:extLst>
          </p:cNvPr>
          <p:cNvSpPr/>
          <p:nvPr/>
        </p:nvSpPr>
        <p:spPr>
          <a:xfrm>
            <a:off x="170019" y="2480183"/>
            <a:ext cx="2185154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Longitudinal Tracking</a:t>
            </a:r>
            <a:endParaRPr lang="en-US" sz="1600" b="1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0E5C54BC-FDD0-4753-9C76-D2326565DB03}"/>
              </a:ext>
            </a:extLst>
          </p:cNvPr>
          <p:cNvSpPr/>
          <p:nvPr/>
        </p:nvSpPr>
        <p:spPr>
          <a:xfrm>
            <a:off x="170019" y="2873563"/>
            <a:ext cx="3117175" cy="79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Repeated measurements from the same respondents across multiple time points (waves).</a:t>
            </a:r>
            <a:endParaRPr lang="en-US" sz="1600" dirty="0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FDE4715F-79AA-46C5-B2C6-C10B36E8F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97" y="1325820"/>
            <a:ext cx="1356003" cy="837962"/>
          </a:xfrm>
          <a:prstGeom prst="rect">
            <a:avLst/>
          </a:prstGeom>
        </p:spPr>
      </p:pic>
      <p:sp>
        <p:nvSpPr>
          <p:cNvPr id="25" name="Text 3">
            <a:extLst>
              <a:ext uri="{FF2B5EF4-FFF2-40B4-BE49-F238E27FC236}">
                <a16:creationId xmlns:a16="http://schemas.microsoft.com/office/drawing/2014/main" id="{A96176B5-9D0D-4809-81D1-845E1A146D59}"/>
              </a:ext>
            </a:extLst>
          </p:cNvPr>
          <p:cNvSpPr/>
          <p:nvPr/>
        </p:nvSpPr>
        <p:spPr>
          <a:xfrm>
            <a:off x="5417997" y="2432953"/>
            <a:ext cx="2297787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Within-Person Change</a:t>
            </a:r>
            <a:endParaRPr lang="en-US" sz="1600" b="1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D947A59B-0A2A-4B12-85DA-488445458978}"/>
              </a:ext>
            </a:extLst>
          </p:cNvPr>
          <p:cNvSpPr/>
          <p:nvPr/>
        </p:nvSpPr>
        <p:spPr>
          <a:xfrm>
            <a:off x="4898152" y="2873563"/>
            <a:ext cx="3117294" cy="79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Crucial for estimating individual changes, controlling for unobserved differences.</a:t>
            </a:r>
            <a:endParaRPr lang="en-US" sz="1600" dirty="0"/>
          </a:p>
        </p:txBody>
      </p:sp>
      <p:pic>
        <p:nvPicPr>
          <p:cNvPr id="31" name="Image 3" descr="preencoded.png">
            <a:extLst>
              <a:ext uri="{FF2B5EF4-FFF2-40B4-BE49-F238E27FC236}">
                <a16:creationId xmlns:a16="http://schemas.microsoft.com/office/drawing/2014/main" id="{1976EFF8-331B-40B7-B7C9-E8AA46146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393" y="1325820"/>
            <a:ext cx="1356003" cy="837962"/>
          </a:xfrm>
          <a:prstGeom prst="rect">
            <a:avLst/>
          </a:prstGeom>
        </p:spPr>
      </p:pic>
      <p:sp>
        <p:nvSpPr>
          <p:cNvPr id="32" name="Text 7">
            <a:extLst>
              <a:ext uri="{FF2B5EF4-FFF2-40B4-BE49-F238E27FC236}">
                <a16:creationId xmlns:a16="http://schemas.microsoft.com/office/drawing/2014/main" id="{D143C36B-5320-42B7-98A2-1E2512C8E15A}"/>
              </a:ext>
            </a:extLst>
          </p:cNvPr>
          <p:cNvSpPr/>
          <p:nvPr/>
        </p:nvSpPr>
        <p:spPr>
          <a:xfrm>
            <a:off x="9634393" y="2351120"/>
            <a:ext cx="2065258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Controls for Unobserved Factors</a:t>
            </a:r>
            <a:endParaRPr lang="en-US" sz="1600" b="1" dirty="0"/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10D57080-9B4B-4233-BD6B-55E483D522EE}"/>
              </a:ext>
            </a:extLst>
          </p:cNvPr>
          <p:cNvSpPr/>
          <p:nvPr/>
        </p:nvSpPr>
        <p:spPr>
          <a:xfrm>
            <a:off x="8432791" y="2914321"/>
            <a:ext cx="3759208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By observing the same entities over time, panel data helps account for time-invariant unobserved characteristics, reducing bias in estimates.</a:t>
            </a:r>
            <a:endParaRPr lang="en-US" sz="1600" dirty="0"/>
          </a:p>
        </p:txBody>
      </p:sp>
      <p:pic>
        <p:nvPicPr>
          <p:cNvPr id="34" name="Image 4" descr="preencoded.png">
            <a:extLst>
              <a:ext uri="{FF2B5EF4-FFF2-40B4-BE49-F238E27FC236}">
                <a16:creationId xmlns:a16="http://schemas.microsoft.com/office/drawing/2014/main" id="{CA1DE45E-B80F-42C0-BDA6-2F523939D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86" y="3820024"/>
            <a:ext cx="1355884" cy="837962"/>
          </a:xfrm>
          <a:prstGeom prst="rect">
            <a:avLst/>
          </a:prstGeom>
        </p:spPr>
      </p:pic>
      <p:sp>
        <p:nvSpPr>
          <p:cNvPr id="35" name="Text 9">
            <a:extLst>
              <a:ext uri="{FF2B5EF4-FFF2-40B4-BE49-F238E27FC236}">
                <a16:creationId xmlns:a16="http://schemas.microsoft.com/office/drawing/2014/main" id="{598E6133-680F-44B5-AF86-4D79CE4B314A}"/>
              </a:ext>
            </a:extLst>
          </p:cNvPr>
          <p:cNvSpPr/>
          <p:nvPr/>
        </p:nvSpPr>
        <p:spPr>
          <a:xfrm>
            <a:off x="162031" y="4761801"/>
            <a:ext cx="2566988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Enables Policy Evaluation</a:t>
            </a:r>
            <a:endParaRPr lang="en-US" sz="1600" b="1" dirty="0"/>
          </a:p>
        </p:txBody>
      </p:sp>
      <p:sp>
        <p:nvSpPr>
          <p:cNvPr id="36" name="Text 10">
            <a:extLst>
              <a:ext uri="{FF2B5EF4-FFF2-40B4-BE49-F238E27FC236}">
                <a16:creationId xmlns:a16="http://schemas.microsoft.com/office/drawing/2014/main" id="{80991B6A-639E-47AF-A36F-A80EF85D952A}"/>
              </a:ext>
            </a:extLst>
          </p:cNvPr>
          <p:cNvSpPr/>
          <p:nvPr/>
        </p:nvSpPr>
        <p:spPr>
          <a:xfrm>
            <a:off x="162031" y="5090646"/>
            <a:ext cx="3664146" cy="1321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Panel data allows for precise evaluation of policy interventions and program impacts by comparing outcomes before and after implementation for the same subjects.</a:t>
            </a:r>
            <a:endParaRPr lang="en-US" sz="1600" dirty="0"/>
          </a:p>
        </p:txBody>
      </p:sp>
      <p:pic>
        <p:nvPicPr>
          <p:cNvPr id="37" name="Image 5" descr="preencoded.png">
            <a:extLst>
              <a:ext uri="{FF2B5EF4-FFF2-40B4-BE49-F238E27FC236}">
                <a16:creationId xmlns:a16="http://schemas.microsoft.com/office/drawing/2014/main" id="{FDC0469D-2113-462E-A00E-F519A039E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997" y="3827957"/>
            <a:ext cx="1356003" cy="837962"/>
          </a:xfrm>
          <a:prstGeom prst="rect">
            <a:avLst/>
          </a:prstGeom>
        </p:spPr>
      </p:pic>
      <p:sp>
        <p:nvSpPr>
          <p:cNvPr id="38" name="Text 11">
            <a:extLst>
              <a:ext uri="{FF2B5EF4-FFF2-40B4-BE49-F238E27FC236}">
                <a16:creationId xmlns:a16="http://schemas.microsoft.com/office/drawing/2014/main" id="{9B9278FB-21EF-41BD-8588-D8BFC7BF7ACA}"/>
              </a:ext>
            </a:extLst>
          </p:cNvPr>
          <p:cNvSpPr/>
          <p:nvPr/>
        </p:nvSpPr>
        <p:spPr>
          <a:xfrm>
            <a:off x="5215448" y="4757946"/>
            <a:ext cx="2963704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Captures Dynamic Processes</a:t>
            </a:r>
            <a:endParaRPr lang="en-US" sz="1600" b="1" dirty="0"/>
          </a:p>
        </p:txBody>
      </p:sp>
      <p:sp>
        <p:nvSpPr>
          <p:cNvPr id="43" name="Text 12">
            <a:extLst>
              <a:ext uri="{FF2B5EF4-FFF2-40B4-BE49-F238E27FC236}">
                <a16:creationId xmlns:a16="http://schemas.microsoft.com/office/drawing/2014/main" id="{D76386F1-66F2-4F09-8514-26E0234F01E2}"/>
              </a:ext>
            </a:extLst>
          </p:cNvPr>
          <p:cNvSpPr/>
          <p:nvPr/>
        </p:nvSpPr>
        <p:spPr>
          <a:xfrm>
            <a:off x="4898152" y="5063023"/>
            <a:ext cx="3564361" cy="94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provides unique insights into how phenomena evolve, change, and interact over time, enabling the study of dynamic relationships and lagged effects.</a:t>
            </a:r>
            <a:endParaRPr 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E0DB22-E7E9-425B-BD08-8457D61754F0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</p:spTree>
    <p:extLst>
      <p:ext uri="{BB962C8B-B14F-4D97-AF65-F5344CB8AC3E}">
        <p14:creationId xmlns:p14="http://schemas.microsoft.com/office/powerpoint/2010/main" val="381389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1.2 (Panel Data Framework)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9267956E-48F0-4F64-A749-69DE82583D1F}"/>
              </a:ext>
            </a:extLst>
          </p:cNvPr>
          <p:cNvSpPr/>
          <p:nvPr/>
        </p:nvSpPr>
        <p:spPr>
          <a:xfrm>
            <a:off x="107107" y="635788"/>
            <a:ext cx="68781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Key Challenges in the Indian Urban Context</a:t>
            </a:r>
            <a:endParaRPr lang="en-US" sz="28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796328A2-E479-4195-A5FB-FEF0BA897713}"/>
              </a:ext>
            </a:extLst>
          </p:cNvPr>
          <p:cNvSpPr/>
          <p:nvPr/>
        </p:nvSpPr>
        <p:spPr>
          <a:xfrm>
            <a:off x="58102" y="1401037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D43A8093-DC21-4B5A-923C-57ADE7DF4107}"/>
              </a:ext>
            </a:extLst>
          </p:cNvPr>
          <p:cNvSpPr/>
          <p:nvPr/>
        </p:nvSpPr>
        <p:spPr>
          <a:xfrm>
            <a:off x="45503" y="1403159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82EDF16-5371-4246-8AAB-D27E790DB132}"/>
              </a:ext>
            </a:extLst>
          </p:cNvPr>
          <p:cNvSpPr/>
          <p:nvPr/>
        </p:nvSpPr>
        <p:spPr>
          <a:xfrm>
            <a:off x="311546" y="1631856"/>
            <a:ext cx="3142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Respondent Recontact</a:t>
            </a:r>
            <a:endParaRPr lang="en-US" sz="22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64FA3E7D-1B43-48AF-9D57-2EE8563760C1}"/>
              </a:ext>
            </a:extLst>
          </p:cNvPr>
          <p:cNvSpPr/>
          <p:nvPr/>
        </p:nvSpPr>
        <p:spPr>
          <a:xfrm>
            <a:off x="294033" y="224301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urban mobility, frequent SIM card changes, and informal addresses make recontacting the same person across waves extremely difficult.</a:t>
            </a:r>
            <a:endParaRPr lang="en-US" sz="1750" dirty="0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C841D40B-4232-43CB-95AC-2E6F0958230B}"/>
              </a:ext>
            </a:extLst>
          </p:cNvPr>
          <p:cNvSpPr/>
          <p:nvPr/>
        </p:nvSpPr>
        <p:spPr>
          <a:xfrm>
            <a:off x="6800510" y="1384628"/>
            <a:ext cx="5345987" cy="2229495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6">
            <a:extLst>
              <a:ext uri="{FF2B5EF4-FFF2-40B4-BE49-F238E27FC236}">
                <a16:creationId xmlns:a16="http://schemas.microsoft.com/office/drawing/2014/main" id="{497A6760-3395-4227-AB69-5343B7667FDA}"/>
              </a:ext>
            </a:extLst>
          </p:cNvPr>
          <p:cNvSpPr/>
          <p:nvPr/>
        </p:nvSpPr>
        <p:spPr>
          <a:xfrm>
            <a:off x="6806937" y="1396867"/>
            <a:ext cx="178326" cy="2229495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F8970EC1-3D5D-44AF-916E-27E3AA164D1C}"/>
              </a:ext>
            </a:extLst>
          </p:cNvPr>
          <p:cNvSpPr/>
          <p:nvPr/>
        </p:nvSpPr>
        <p:spPr>
          <a:xfrm>
            <a:off x="7149244" y="1706682"/>
            <a:ext cx="40664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Precise Geolocation Absence</a:t>
            </a:r>
            <a:endParaRPr lang="en-US" sz="22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9D7730F2-DDBA-4B0C-9B14-C771BB1FA329}"/>
              </a:ext>
            </a:extLst>
          </p:cNvPr>
          <p:cNvSpPr/>
          <p:nvPr/>
        </p:nvSpPr>
        <p:spPr>
          <a:xfrm>
            <a:off x="7149244" y="2030729"/>
            <a:ext cx="49215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survey tools like Google Forms often lack the capability to capture accurate latitude/longitude coordinates at the exact interview location.</a:t>
            </a:r>
            <a:endParaRPr lang="en-US" sz="1750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365AA888-62A6-40F7-ADCD-C6D7D6A56CE6}"/>
              </a:ext>
            </a:extLst>
          </p:cNvPr>
          <p:cNvSpPr/>
          <p:nvPr/>
        </p:nvSpPr>
        <p:spPr>
          <a:xfrm>
            <a:off x="58102" y="3759721"/>
            <a:ext cx="6407944" cy="205160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D51DA65F-CCCA-4C18-A6E1-E753A4DA94DB}"/>
              </a:ext>
            </a:extLst>
          </p:cNvPr>
          <p:cNvSpPr/>
          <p:nvPr/>
        </p:nvSpPr>
        <p:spPr>
          <a:xfrm>
            <a:off x="58102" y="371761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F34F6477-7040-481E-8244-1C87E1F31556}"/>
              </a:ext>
            </a:extLst>
          </p:cNvPr>
          <p:cNvSpPr/>
          <p:nvPr/>
        </p:nvSpPr>
        <p:spPr>
          <a:xfrm>
            <a:off x="311546" y="3848338"/>
            <a:ext cx="42391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Brittle Matching Across Waves</a:t>
            </a:r>
            <a:endParaRPr lang="en-US" sz="220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F95832C2-CE21-4EC2-8DAC-E487D7E4D715}"/>
              </a:ext>
            </a:extLst>
          </p:cNvPr>
          <p:cNvSpPr/>
          <p:nvPr/>
        </p:nvSpPr>
        <p:spPr>
          <a:xfrm>
            <a:off x="294033" y="441100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reliable geotags and unique Panel IDs, linking data from the same respondent across different waves becomes highly error-prone and unreliable.</a:t>
            </a:r>
            <a:endParaRPr lang="en-US" sz="1750" dirty="0"/>
          </a:p>
        </p:txBody>
      </p:sp>
      <p:sp>
        <p:nvSpPr>
          <p:cNvPr id="25" name="Shape 13">
            <a:extLst>
              <a:ext uri="{FF2B5EF4-FFF2-40B4-BE49-F238E27FC236}">
                <a16:creationId xmlns:a16="http://schemas.microsoft.com/office/drawing/2014/main" id="{D9AF920B-A248-47E2-A000-1E36707E6967}"/>
              </a:ext>
            </a:extLst>
          </p:cNvPr>
          <p:cNvSpPr/>
          <p:nvPr/>
        </p:nvSpPr>
        <p:spPr>
          <a:xfrm>
            <a:off x="6800511" y="3769916"/>
            <a:ext cx="5333388" cy="2041407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8" name="Text 15">
            <a:extLst>
              <a:ext uri="{FF2B5EF4-FFF2-40B4-BE49-F238E27FC236}">
                <a16:creationId xmlns:a16="http://schemas.microsoft.com/office/drawing/2014/main" id="{37E227FC-DDB0-49EE-B8F0-F78B8EEE495D}"/>
              </a:ext>
            </a:extLst>
          </p:cNvPr>
          <p:cNvSpPr/>
          <p:nvPr/>
        </p:nvSpPr>
        <p:spPr>
          <a:xfrm>
            <a:off x="7149244" y="3825809"/>
            <a:ext cx="2905364" cy="399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Complexities</a:t>
            </a:r>
            <a:endParaRPr lang="en-US" sz="2200" dirty="0"/>
          </a:p>
        </p:txBody>
      </p:sp>
      <p:sp>
        <p:nvSpPr>
          <p:cNvPr id="29" name="Text 16">
            <a:extLst>
              <a:ext uri="{FF2B5EF4-FFF2-40B4-BE49-F238E27FC236}">
                <a16:creationId xmlns:a16="http://schemas.microsoft.com/office/drawing/2014/main" id="{710F7EAE-1273-4875-9EA1-6812AA1103B7}"/>
              </a:ext>
            </a:extLst>
          </p:cNvPr>
          <p:cNvSpPr/>
          <p:nvPr/>
        </p:nvSpPr>
        <p:spPr>
          <a:xfrm>
            <a:off x="7151791" y="4255926"/>
            <a:ext cx="4828995" cy="122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multilingual scripts, ensuring data privacy and consent, and accommodating device variability in the field add layers of complexity.</a:t>
            </a:r>
            <a:endParaRPr lang="en-US" sz="1750" dirty="0"/>
          </a:p>
        </p:txBody>
      </p:sp>
      <p:sp>
        <p:nvSpPr>
          <p:cNvPr id="38" name="Shape 10">
            <a:extLst>
              <a:ext uri="{FF2B5EF4-FFF2-40B4-BE49-F238E27FC236}">
                <a16:creationId xmlns:a16="http://schemas.microsoft.com/office/drawing/2014/main" id="{FA6FB438-DEF1-4B98-A788-B4D79BF2E196}"/>
              </a:ext>
            </a:extLst>
          </p:cNvPr>
          <p:cNvSpPr/>
          <p:nvPr/>
        </p:nvSpPr>
        <p:spPr>
          <a:xfrm>
            <a:off x="6786489" y="3816945"/>
            <a:ext cx="198773" cy="1994366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pic>
        <p:nvPicPr>
          <p:cNvPr id="2050" name="Picture 2" descr="Microsoft vs Google: Forms apps for surveys, polls, and quizzes">
            <a:extLst>
              <a:ext uri="{FF2B5EF4-FFF2-40B4-BE49-F238E27FC236}">
                <a16:creationId xmlns:a16="http://schemas.microsoft.com/office/drawing/2014/main" id="{CD11AE33-46B4-4284-AF4C-05F55A0D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15" y="2957594"/>
            <a:ext cx="1186632" cy="890744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049DFE6-E994-4138-AC91-D6D15F06CD89}"/>
              </a:ext>
            </a:extLst>
          </p:cNvPr>
          <p:cNvSpPr/>
          <p:nvPr/>
        </p:nvSpPr>
        <p:spPr>
          <a:xfrm>
            <a:off x="5277105" y="2768239"/>
            <a:ext cx="1818722" cy="1505837"/>
          </a:xfrm>
          <a:prstGeom prst="ellipse">
            <a:avLst/>
          </a:prstGeom>
          <a:noFill/>
          <a:ln w="66675"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9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1.2 (Panel Data Framework)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6CD75-AA23-4DF9-84A6-DFF3CA81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4904"/>
            <a:ext cx="12192000" cy="3668192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ED526512-12B6-4B39-A66A-9CA289E65134}"/>
              </a:ext>
            </a:extLst>
          </p:cNvPr>
          <p:cNvSpPr/>
          <p:nvPr/>
        </p:nvSpPr>
        <p:spPr>
          <a:xfrm>
            <a:off x="96207" y="621696"/>
            <a:ext cx="10835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Overcoming Challenges: Our Approach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9734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20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1492" y="1574404"/>
            <a:ext cx="3249018" cy="94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08"/>
              </a:lnSpc>
            </a:pPr>
            <a:r>
              <a:rPr lang="en-US" sz="2958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In-House Survey Platform</a:t>
            </a:r>
            <a:endParaRPr lang="en-US" sz="2958" dirty="0"/>
          </a:p>
        </p:txBody>
      </p:sp>
      <p:sp>
        <p:nvSpPr>
          <p:cNvPr id="4" name="Text 1"/>
          <p:cNvSpPr/>
          <p:nvPr/>
        </p:nvSpPr>
        <p:spPr>
          <a:xfrm>
            <a:off x="8281492" y="2708374"/>
            <a:ext cx="3249018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8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Designed for Panel Data Survey</a:t>
            </a:r>
            <a:endParaRPr lang="en-US" sz="3708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492" y="4763790"/>
            <a:ext cx="1402159" cy="519807"/>
          </a:xfrm>
          <a:prstGeom prst="rect">
            <a:avLst/>
          </a:prstGeom>
        </p:spPr>
      </p:pic>
      <p:pic>
        <p:nvPicPr>
          <p:cNvPr id="6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8107" y="4763790"/>
            <a:ext cx="1752402" cy="519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7F397-F8D0-4517-BFE0-C862A6A3F7EB}"/>
              </a:ext>
            </a:extLst>
          </p:cNvPr>
          <p:cNvSpPr txBox="1"/>
          <p:nvPr/>
        </p:nvSpPr>
        <p:spPr>
          <a:xfrm>
            <a:off x="7620001" y="6027003"/>
            <a:ext cx="4572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sz="1200" dirty="0"/>
          </a:p>
          <a:p>
            <a:r>
              <a:rPr lang="en-US" sz="1200" dirty="0"/>
              <a:t>Code Repo: </a:t>
            </a:r>
            <a:r>
              <a:rPr lang="en-US" sz="1200" dirty="0">
                <a:hlinkClick r:id="rId8"/>
              </a:rPr>
              <a:t>https://github.com/kapil2020/react-frontend-kgp</a:t>
            </a:r>
            <a:endParaRPr lang="en-US" sz="1200" dirty="0"/>
          </a:p>
          <a:p>
            <a:r>
              <a:rPr lang="en-US" sz="1200" dirty="0"/>
              <a:t>Survey link: </a:t>
            </a:r>
            <a:r>
              <a:rPr lang="en-US" sz="1200" dirty="0">
                <a:hlinkClick r:id="rId4"/>
              </a:rPr>
              <a:t>https://survey-iitkgp.vercel.app/</a:t>
            </a:r>
            <a:endParaRPr lang="en-US" sz="1200" dirty="0"/>
          </a:p>
          <a:p>
            <a:r>
              <a:rPr lang="en-US" sz="1200" dirty="0"/>
              <a:t>Real-time response link: </a:t>
            </a:r>
            <a:r>
              <a:rPr lang="en-US" sz="1200" dirty="0">
                <a:hlinkClick r:id="rId6"/>
              </a:rPr>
              <a:t>https://survey-iitkgp.vercel.app/responses</a:t>
            </a:r>
            <a:r>
              <a:rPr lang="en-US" sz="1200" dirty="0"/>
              <a:t> </a:t>
            </a:r>
          </a:p>
        </p:txBody>
      </p:sp>
      <p:pic>
        <p:nvPicPr>
          <p:cNvPr id="3074" name="Picture 2" descr="Github Logo Png - Github Clipart (#2562286) - PikPng">
            <a:extLst>
              <a:ext uri="{FF2B5EF4-FFF2-40B4-BE49-F238E27FC236}">
                <a16:creationId xmlns:a16="http://schemas.microsoft.com/office/drawing/2014/main" id="{85D6A4EF-4557-48E3-9894-FE2EC564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73277"/>
            <a:ext cx="935905" cy="88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1.3 (Survey Tool)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692D8-BD90-4458-897C-7468D5D7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" y="526913"/>
            <a:ext cx="11246177" cy="57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0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1.3 (Survey Tool)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9B8E91AD-6C29-4D5E-A379-F1F6EF86056E}"/>
              </a:ext>
            </a:extLst>
          </p:cNvPr>
          <p:cNvSpPr/>
          <p:nvPr/>
        </p:nvSpPr>
        <p:spPr>
          <a:xfrm>
            <a:off x="147590" y="1835111"/>
            <a:ext cx="163323" cy="20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FF1DFE60-12CB-4A02-83C8-39A572619C4C}"/>
              </a:ext>
            </a:extLst>
          </p:cNvPr>
          <p:cNvSpPr/>
          <p:nvPr/>
        </p:nvSpPr>
        <p:spPr>
          <a:xfrm>
            <a:off x="147591" y="2300645"/>
            <a:ext cx="2345474" cy="25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Sampling &amp; Onboarding</a:t>
            </a:r>
            <a:endParaRPr lang="en-US" sz="19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4508043E-3B91-4B30-A1CD-DCFFC2956B1F}"/>
              </a:ext>
            </a:extLst>
          </p:cNvPr>
          <p:cNvSpPr/>
          <p:nvPr/>
        </p:nvSpPr>
        <p:spPr>
          <a:xfrm>
            <a:off x="147590" y="2735937"/>
            <a:ext cx="5253978" cy="522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strata, recruit respondents, obtain consent, assign unique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Panel IDs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6DC80465-B1E2-4727-B265-3DD595928395}"/>
              </a:ext>
            </a:extLst>
          </p:cNvPr>
          <p:cNvSpPr/>
          <p:nvPr/>
        </p:nvSpPr>
        <p:spPr>
          <a:xfrm>
            <a:off x="6821758" y="1835111"/>
            <a:ext cx="163323" cy="20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59904D91-A916-4FB0-B9FF-43364D1E0E8B}"/>
              </a:ext>
            </a:extLst>
          </p:cNvPr>
          <p:cNvSpPr/>
          <p:nvPr/>
        </p:nvSpPr>
        <p:spPr>
          <a:xfrm>
            <a:off x="6821758" y="2300645"/>
            <a:ext cx="3048827" cy="25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Wave 1: Winter Data Collection</a:t>
            </a:r>
            <a:endParaRPr lang="en-US" sz="19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142A6989-B5DA-478B-99FD-CFD0854F9538}"/>
              </a:ext>
            </a:extLst>
          </p:cNvPr>
          <p:cNvSpPr/>
          <p:nvPr/>
        </p:nvSpPr>
        <p:spPr>
          <a:xfrm>
            <a:off x="6821758" y="2735937"/>
            <a:ext cx="5253978" cy="784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socio-demographic, health, AQI awareness, and travel diary data.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lat/long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interview site and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Panel ID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respondent.</a:t>
            </a:r>
            <a:endParaRPr lang="en-US" sz="155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A6E6945E-B338-4B57-AF72-33133D62380F}"/>
              </a:ext>
            </a:extLst>
          </p:cNvPr>
          <p:cNvSpPr/>
          <p:nvPr/>
        </p:nvSpPr>
        <p:spPr>
          <a:xfrm>
            <a:off x="147590" y="4054317"/>
            <a:ext cx="163323" cy="20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42F795E6-ECF2-4CF2-96C4-9EF134CBBBA6}"/>
              </a:ext>
            </a:extLst>
          </p:cNvPr>
          <p:cNvSpPr/>
          <p:nvPr/>
        </p:nvSpPr>
        <p:spPr>
          <a:xfrm flipV="1">
            <a:off x="147589" y="4327803"/>
            <a:ext cx="11928147" cy="4571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A1258737-06D1-4C56-B07C-705701712674}"/>
              </a:ext>
            </a:extLst>
          </p:cNvPr>
          <p:cNvSpPr/>
          <p:nvPr/>
        </p:nvSpPr>
        <p:spPr>
          <a:xfrm>
            <a:off x="147590" y="4519851"/>
            <a:ext cx="3255735" cy="25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Wave 2: Summer Data Collection</a:t>
            </a:r>
            <a:endParaRPr lang="en-US" sz="195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D83250E9-A245-42BD-AD90-93A68AC125E2}"/>
              </a:ext>
            </a:extLst>
          </p:cNvPr>
          <p:cNvSpPr/>
          <p:nvPr/>
        </p:nvSpPr>
        <p:spPr>
          <a:xfrm>
            <a:off x="147590" y="4955143"/>
            <a:ext cx="5253978" cy="522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Re-identify respondents via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Panel ID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geofence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Replicate the instrument for comparability.</a:t>
            </a:r>
            <a:endParaRPr lang="en-US" sz="1550" dirty="0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157F9FA3-497A-4D48-80F5-7930E9A8E764}"/>
              </a:ext>
            </a:extLst>
          </p:cNvPr>
          <p:cNvSpPr/>
          <p:nvPr/>
        </p:nvSpPr>
        <p:spPr>
          <a:xfrm>
            <a:off x="6821758" y="4054317"/>
            <a:ext cx="163323" cy="20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27" name="Text 15">
            <a:extLst>
              <a:ext uri="{FF2B5EF4-FFF2-40B4-BE49-F238E27FC236}">
                <a16:creationId xmlns:a16="http://schemas.microsoft.com/office/drawing/2014/main" id="{0FBA57BE-F5D2-42FC-91C9-0C61D1A8AD6D}"/>
              </a:ext>
            </a:extLst>
          </p:cNvPr>
          <p:cNvSpPr/>
          <p:nvPr/>
        </p:nvSpPr>
        <p:spPr>
          <a:xfrm>
            <a:off x="6821758" y="4519851"/>
            <a:ext cx="2042505" cy="25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Linkage &amp; Validation</a:t>
            </a:r>
            <a:endParaRPr lang="en-US" sz="1950" dirty="0"/>
          </a:p>
        </p:txBody>
      </p:sp>
      <p:sp>
        <p:nvSpPr>
          <p:cNvPr id="28" name="Text 16">
            <a:extLst>
              <a:ext uri="{FF2B5EF4-FFF2-40B4-BE49-F238E27FC236}">
                <a16:creationId xmlns:a16="http://schemas.microsoft.com/office/drawing/2014/main" id="{A4F470BC-536F-46AE-97A1-4974E4AE7921}"/>
              </a:ext>
            </a:extLst>
          </p:cNvPr>
          <p:cNvSpPr/>
          <p:nvPr/>
        </p:nvSpPr>
        <p:spPr>
          <a:xfrm>
            <a:off x="6821758" y="4955143"/>
            <a:ext cx="5253978" cy="522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Winter and Summer data using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Panel ID + time/location stamps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Conduct consistency checks and de-identification.</a:t>
            </a:r>
            <a:endParaRPr lang="en-US" sz="1550" dirty="0"/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12DC7D8B-A534-4CDE-9A02-EA1E7B412709}"/>
              </a:ext>
            </a:extLst>
          </p:cNvPr>
          <p:cNvSpPr/>
          <p:nvPr/>
        </p:nvSpPr>
        <p:spPr>
          <a:xfrm flipV="1">
            <a:off x="147589" y="2163593"/>
            <a:ext cx="11928147" cy="4571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4D92523F-1FA9-4B93-8B19-646797C6846C}"/>
              </a:ext>
            </a:extLst>
          </p:cNvPr>
          <p:cNvSpPr/>
          <p:nvPr/>
        </p:nvSpPr>
        <p:spPr>
          <a:xfrm>
            <a:off x="147589" y="834566"/>
            <a:ext cx="12044411" cy="629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Panel Survey Methodology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381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1.3 (Survey Tool)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D2F264-DAF9-4F61-A5BE-BD87BEAC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" y="674515"/>
            <a:ext cx="10190376" cy="530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9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Background: The Invisible Crisis Globally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3D43D6-DA90-4761-BCE8-1AE64156E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390"/>
            <a:ext cx="6601826" cy="548833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267B4C3-DD83-417F-BFCF-A831473AE2E5}"/>
              </a:ext>
            </a:extLst>
          </p:cNvPr>
          <p:cNvSpPr/>
          <p:nvPr/>
        </p:nvSpPr>
        <p:spPr>
          <a:xfrm>
            <a:off x="6857679" y="933778"/>
            <a:ext cx="1604834" cy="75947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99%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D536C5-E907-4C34-BE91-A00300CFE964}"/>
              </a:ext>
            </a:extLst>
          </p:cNvPr>
          <p:cNvSpPr/>
          <p:nvPr/>
        </p:nvSpPr>
        <p:spPr>
          <a:xfrm>
            <a:off x="10370393" y="933777"/>
            <a:ext cx="1604834" cy="75947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 Years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5F122A-CBE2-4290-AE14-EB4AB623E159}"/>
              </a:ext>
            </a:extLst>
          </p:cNvPr>
          <p:cNvSpPr/>
          <p:nvPr/>
        </p:nvSpPr>
        <p:spPr>
          <a:xfrm>
            <a:off x="6881275" y="2727297"/>
            <a:ext cx="1604834" cy="75947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ea typeface="Cambria" panose="02040503050406030204" pitchFamily="18" charset="0"/>
              </a:rPr>
              <a:t>16 to 23 months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B3FF71-3323-41C0-9D43-CFD647C4FBE0}"/>
              </a:ext>
            </a:extLst>
          </p:cNvPr>
          <p:cNvSpPr txBox="1"/>
          <p:nvPr/>
        </p:nvSpPr>
        <p:spPr>
          <a:xfrm>
            <a:off x="6801990" y="1772344"/>
            <a:ext cx="2555494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rgbClr val="C00000"/>
                </a:solidFill>
              </a:rPr>
              <a:t>99% </a:t>
            </a:r>
            <a:r>
              <a:rPr lang="en-US" sz="1400" b="1" dirty="0"/>
              <a:t>of the world’s population lived in areas that exceeded the WHO guideline for PM2.5 </a:t>
            </a:r>
            <a:r>
              <a:rPr lang="en-US" sz="1400" b="1" dirty="0">
                <a:solidFill>
                  <a:srgbClr val="0000FF"/>
                </a:solidFill>
                <a:ea typeface="Cambria" panose="02040503050406030204" pitchFamily="18" charset="0"/>
              </a:rPr>
              <a:t>(WHO, 2023).</a:t>
            </a:r>
            <a:endParaRPr lang="en-US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B54FB-571A-45F7-A99D-C533C054C19B}"/>
              </a:ext>
            </a:extLst>
          </p:cNvPr>
          <p:cNvSpPr txBox="1"/>
          <p:nvPr/>
        </p:nvSpPr>
        <p:spPr>
          <a:xfrm>
            <a:off x="9627549" y="1779576"/>
            <a:ext cx="2510884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Life Expectancy Reduced by </a:t>
            </a:r>
            <a:r>
              <a:rPr lang="en-US" sz="1400" b="1" dirty="0">
                <a:solidFill>
                  <a:srgbClr val="C00000"/>
                </a:solidFill>
              </a:rPr>
              <a:t>5 years </a:t>
            </a:r>
            <a:r>
              <a:rPr lang="en-US" sz="1400" b="1" dirty="0">
                <a:solidFill>
                  <a:srgbClr val="0000FF"/>
                </a:solidFill>
                <a:ea typeface="Cambria" panose="02040503050406030204" pitchFamily="18" charset="0"/>
              </a:rPr>
              <a:t>(Greenstone and Fan,2020)</a:t>
            </a:r>
            <a:endParaRPr lang="en-US" sz="1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FA7084-6D46-4CA3-9A74-96E4E3C38223}"/>
              </a:ext>
            </a:extLst>
          </p:cNvPr>
          <p:cNvSpPr txBox="1"/>
          <p:nvPr/>
        </p:nvSpPr>
        <p:spPr>
          <a:xfrm>
            <a:off x="6836940" y="3477200"/>
            <a:ext cx="25554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Air pollution collectively reduced life expectancy by </a:t>
            </a:r>
            <a:r>
              <a:rPr lang="en-US" sz="1400" b="1" dirty="0">
                <a:solidFill>
                  <a:srgbClr val="C00000"/>
                </a:solidFill>
              </a:rPr>
              <a:t>16 to 23 months</a:t>
            </a:r>
            <a:r>
              <a:rPr lang="en-US" sz="1400" b="1" dirty="0"/>
              <a:t> in India </a:t>
            </a:r>
            <a:r>
              <a:rPr lang="en-US" sz="1400" b="1" dirty="0">
                <a:solidFill>
                  <a:srgbClr val="0000FF"/>
                </a:solidFill>
                <a:ea typeface="Cambria" panose="02040503050406030204" pitchFamily="18" charset="0"/>
              </a:rPr>
              <a:t>(State Of Global Air/2019)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7B48552-1BFA-4240-A220-CDCFB8542849}"/>
              </a:ext>
            </a:extLst>
          </p:cNvPr>
          <p:cNvSpPr/>
          <p:nvPr/>
        </p:nvSpPr>
        <p:spPr>
          <a:xfrm>
            <a:off x="10370393" y="2727297"/>
            <a:ext cx="1604834" cy="75947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2nd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147CDD-0B8A-4169-B061-8CB64DB2FDA6}"/>
              </a:ext>
            </a:extLst>
          </p:cNvPr>
          <p:cNvSpPr/>
          <p:nvPr/>
        </p:nvSpPr>
        <p:spPr>
          <a:xfrm>
            <a:off x="10370393" y="4421737"/>
            <a:ext cx="1604834" cy="75947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1.7 Million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A814DF-6C81-47C1-8E13-F5025E91C806}"/>
              </a:ext>
            </a:extLst>
          </p:cNvPr>
          <p:cNvSpPr txBox="1"/>
          <p:nvPr/>
        </p:nvSpPr>
        <p:spPr>
          <a:xfrm>
            <a:off x="9627549" y="3498616"/>
            <a:ext cx="25108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India is the </a:t>
            </a:r>
            <a:r>
              <a:rPr lang="en-US" sz="1400" b="1" dirty="0">
                <a:solidFill>
                  <a:srgbClr val="C00000"/>
                </a:solidFill>
              </a:rPr>
              <a:t>second</a:t>
            </a:r>
            <a:r>
              <a:rPr lang="en-US" sz="1400" b="1" dirty="0"/>
              <a:t> most polluted country in the World </a:t>
            </a:r>
            <a:r>
              <a:rPr lang="en-US" sz="1400" b="1" dirty="0">
                <a:solidFill>
                  <a:srgbClr val="0000FF"/>
                </a:solidFill>
                <a:ea typeface="Cambria" panose="02040503050406030204" pitchFamily="18" charset="0"/>
              </a:rPr>
              <a:t>(Greenstone and Fan, 2020)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65594D-29BA-4E01-819A-C73E48C404D3}"/>
              </a:ext>
            </a:extLst>
          </p:cNvPr>
          <p:cNvSpPr txBox="1"/>
          <p:nvPr/>
        </p:nvSpPr>
        <p:spPr>
          <a:xfrm>
            <a:off x="9975072" y="5194694"/>
            <a:ext cx="22169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In India, </a:t>
            </a:r>
            <a:r>
              <a:rPr lang="en-US" sz="1400" b="1" dirty="0">
                <a:solidFill>
                  <a:srgbClr val="C00000"/>
                </a:solidFill>
              </a:rPr>
              <a:t>1.7 million deaths </a:t>
            </a:r>
            <a:r>
              <a:rPr lang="en-US" sz="1400" b="1" dirty="0"/>
              <a:t>were due to air pollution in 2019 </a:t>
            </a:r>
            <a:r>
              <a:rPr lang="en-US" sz="1400" b="1" dirty="0">
                <a:solidFill>
                  <a:srgbClr val="0000FF"/>
                </a:solidFill>
                <a:ea typeface="Cambria" panose="02040503050406030204" pitchFamily="18" charset="0"/>
              </a:rPr>
              <a:t>(The Lancet Planetary Health Study, 2021).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54B65-618C-4719-A213-7B6407A153ED}"/>
              </a:ext>
            </a:extLst>
          </p:cNvPr>
          <p:cNvSpPr txBox="1"/>
          <p:nvPr/>
        </p:nvSpPr>
        <p:spPr>
          <a:xfrm>
            <a:off x="6990476" y="5185030"/>
            <a:ext cx="23670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Air pollution is the </a:t>
            </a:r>
            <a:r>
              <a:rPr lang="en-US" sz="1400" b="1" dirty="0">
                <a:solidFill>
                  <a:srgbClr val="C00000"/>
                </a:solidFill>
              </a:rPr>
              <a:t>fifth</a:t>
            </a:r>
            <a:r>
              <a:rPr lang="en-US" sz="1400" b="1" dirty="0"/>
              <a:t> leading risk factor for mortality worldwide    </a:t>
            </a:r>
          </a:p>
          <a:p>
            <a:pPr algn="just"/>
            <a:r>
              <a:rPr lang="en-US" sz="1400" b="1" dirty="0">
                <a:solidFill>
                  <a:srgbClr val="0000FF"/>
                </a:solidFill>
                <a:ea typeface="Cambria" panose="02040503050406030204" pitchFamily="18" charset="0"/>
              </a:rPr>
              <a:t>(State Of Global Air/2019).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6E2AE6-8FA8-4B46-B5FA-50B40BDAFCFF}"/>
              </a:ext>
            </a:extLst>
          </p:cNvPr>
          <p:cNvSpPr/>
          <p:nvPr/>
        </p:nvSpPr>
        <p:spPr>
          <a:xfrm>
            <a:off x="6827220" y="4484517"/>
            <a:ext cx="1604834" cy="69669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ea typeface="Cambria" panose="02040503050406030204" pitchFamily="18" charset="0"/>
              </a:rPr>
              <a:t>5th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8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  <p:bldP spid="32" grpId="0" animBg="1"/>
      <p:bldP spid="34" grpId="0" animBg="1"/>
      <p:bldP spid="35" grpId="0"/>
      <p:bldP spid="37" grpId="0" animBg="1"/>
      <p:bldP spid="38" grpId="0" animBg="1"/>
      <p:bldP spid="43" grpId="0"/>
      <p:bldP spid="44" grpId="0"/>
      <p:bldP spid="46" grpId="0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1.4 (Survey Design)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BB0A6-E003-48B7-A6A7-2908B12F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" y="691015"/>
            <a:ext cx="10744200" cy="54759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EA7D63-C9A1-460F-876C-45872A44F418}"/>
              </a:ext>
            </a:extLst>
          </p:cNvPr>
          <p:cNvSpPr/>
          <p:nvPr/>
        </p:nvSpPr>
        <p:spPr>
          <a:xfrm>
            <a:off x="586581" y="4733925"/>
            <a:ext cx="10744200" cy="1295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D743C9C-D318-4670-A6FE-2833FD03F23F}"/>
              </a:ext>
            </a:extLst>
          </p:cNvPr>
          <p:cNvSpPr/>
          <p:nvPr/>
        </p:nvSpPr>
        <p:spPr>
          <a:xfrm>
            <a:off x="586582" y="865635"/>
            <a:ext cx="10744200" cy="3816869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D6276-FC54-4525-8C66-8C9135C3CAF1}"/>
              </a:ext>
            </a:extLst>
          </p:cNvPr>
          <p:cNvSpPr txBox="1"/>
          <p:nvPr/>
        </p:nvSpPr>
        <p:spPr>
          <a:xfrm>
            <a:off x="-21582" y="5568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RP-Survey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167ED9-CCC1-4EF4-B159-E30DFF488C96}"/>
              </a:ext>
            </a:extLst>
          </p:cNvPr>
          <p:cNvSpPr txBox="1"/>
          <p:nvPr/>
        </p:nvSpPr>
        <p:spPr>
          <a:xfrm>
            <a:off x="586580" y="4703209"/>
            <a:ext cx="114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SP-Survey</a:t>
            </a:r>
          </a:p>
        </p:txBody>
      </p:sp>
    </p:spTree>
    <p:extLst>
      <p:ext uri="{BB962C8B-B14F-4D97-AF65-F5344CB8AC3E}">
        <p14:creationId xmlns:p14="http://schemas.microsoft.com/office/powerpoint/2010/main" val="65720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1.4 (Survey Design)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A7D63-C9A1-460F-876C-45872A44F418}"/>
              </a:ext>
            </a:extLst>
          </p:cNvPr>
          <p:cNvSpPr/>
          <p:nvPr/>
        </p:nvSpPr>
        <p:spPr>
          <a:xfrm>
            <a:off x="5962650" y="989279"/>
            <a:ext cx="6109393" cy="504003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D743C9C-D318-4670-A6FE-2833FD03F23F}"/>
              </a:ext>
            </a:extLst>
          </p:cNvPr>
          <p:cNvSpPr/>
          <p:nvPr/>
        </p:nvSpPr>
        <p:spPr>
          <a:xfrm>
            <a:off x="119857" y="1004596"/>
            <a:ext cx="5766593" cy="5024729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D6276-FC54-4525-8C66-8C9135C3CAF1}"/>
              </a:ext>
            </a:extLst>
          </p:cNvPr>
          <p:cNvSpPr txBox="1"/>
          <p:nvPr/>
        </p:nvSpPr>
        <p:spPr>
          <a:xfrm>
            <a:off x="417262" y="605526"/>
            <a:ext cx="328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Mode Choice Survey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167ED9-CCC1-4EF4-B159-E30DFF488C96}"/>
              </a:ext>
            </a:extLst>
          </p:cNvPr>
          <p:cNvSpPr txBox="1"/>
          <p:nvPr/>
        </p:nvSpPr>
        <p:spPr>
          <a:xfrm>
            <a:off x="8343104" y="598978"/>
            <a:ext cx="239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Route Choice Survey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DB05A-F6FF-411C-B29F-8EC1A79C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62" y="1083094"/>
            <a:ext cx="5126178" cy="4791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456A1-ECF3-4B6E-98F7-6F4FD577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208" y="1082582"/>
            <a:ext cx="5248275" cy="48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2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EB5A0-97BB-49B1-AA2F-DA1D16CA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231"/>
            <a:ext cx="12192000" cy="3021027"/>
          </a:xfrm>
          <a:prstGeom prst="rect">
            <a:avLst/>
          </a:prstGeom>
        </p:spPr>
      </p:pic>
      <p:pic>
        <p:nvPicPr>
          <p:cNvPr id="4098" name="Picture 2" descr="Transportation Research Board - TRB Author Resource Page">
            <a:extLst>
              <a:ext uri="{FF2B5EF4-FFF2-40B4-BE49-F238E27FC236}">
                <a16:creationId xmlns:a16="http://schemas.microsoft.com/office/drawing/2014/main" id="{B3CA7541-5BE6-475C-9837-619DA18B2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6" y="4084349"/>
            <a:ext cx="7388757" cy="10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057F4-C43D-476C-91D7-4B417FEC3BEC}"/>
              </a:ext>
            </a:extLst>
          </p:cNvPr>
          <p:cNvSpPr txBox="1"/>
          <p:nvPr/>
        </p:nvSpPr>
        <p:spPr>
          <a:xfrm>
            <a:off x="624026" y="5278134"/>
            <a:ext cx="11376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Meena, K.K., and A.K. Goswami (2026). “</a:t>
            </a:r>
            <a:r>
              <a:rPr lang="en-US" i="1" dirty="0">
                <a:solidFill>
                  <a:srgbClr val="C00000"/>
                </a:solidFill>
              </a:rPr>
              <a:t>Not all travellers think alike: Segmenting travel behaviour under air pollution exposure using a hybrid latent class and discrete choice approach.” </a:t>
            </a:r>
            <a:r>
              <a:rPr lang="en-US" dirty="0"/>
              <a:t>Submitted to the </a:t>
            </a:r>
            <a:r>
              <a:rPr lang="en-US" b="1" dirty="0"/>
              <a:t>Transportation Research Board (TRB) 2026</a:t>
            </a:r>
            <a:r>
              <a:rPr lang="en-US" dirty="0"/>
              <a:t> Annual Meeting, Washington, DC </a:t>
            </a:r>
          </a:p>
        </p:txBody>
      </p:sp>
    </p:spTree>
    <p:extLst>
      <p:ext uri="{BB962C8B-B14F-4D97-AF65-F5344CB8AC3E}">
        <p14:creationId xmlns:p14="http://schemas.microsoft.com/office/powerpoint/2010/main" val="7290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1A3B7C-1192-4504-ACD9-F44109329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07" y="687882"/>
            <a:ext cx="7786777" cy="5417659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58FA7B-980C-427C-9A38-239C4B89C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6" r="23403" b="-624"/>
          <a:stretch/>
        </p:blipFill>
        <p:spPr>
          <a:xfrm>
            <a:off x="-21581" y="724859"/>
            <a:ext cx="4479925" cy="544525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C1963F77-0DE6-4249-9F8B-20E7BE6691AA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47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9732-356E-49E2-9C69-3C71E787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1191" r="2437" b="1675"/>
          <a:stretch/>
        </p:blipFill>
        <p:spPr>
          <a:xfrm>
            <a:off x="0" y="744002"/>
            <a:ext cx="5279233" cy="533779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2240BF4-980F-4A9C-A452-3834F6571E2E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C477E8-6FCB-4AC4-B562-5822A8F7DC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t="7907" r="3257" b="3304"/>
          <a:stretch/>
        </p:blipFill>
        <p:spPr>
          <a:xfrm>
            <a:off x="5216140" y="834715"/>
            <a:ext cx="6975860" cy="52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9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4A30A2-2BB8-403E-A646-786DF665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947"/>
            <a:ext cx="9636543" cy="576142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B914598-468D-4C96-BEDC-3897A52B46DD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70CDA-682F-4DD1-A17E-D72EB9AE3912}"/>
              </a:ext>
            </a:extLst>
          </p:cNvPr>
          <p:cNvSpPr txBox="1"/>
          <p:nvPr/>
        </p:nvSpPr>
        <p:spPr>
          <a:xfrm>
            <a:off x="9636543" y="1634706"/>
            <a:ext cx="2555456" cy="42780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Short Trips (&lt;5 km):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🚶‍♀️ Female majority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🚌 Bus / 🚇 Metro / 🚖 Auto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🪙 More low-income / no-income</a:t>
            </a:r>
          </a:p>
          <a:p>
            <a:r>
              <a:rPr lang="en-US" sz="1600" b="1" dirty="0"/>
              <a:t>Long Trips (&gt;10 km):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🚶‍♂️ Male majority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🚗 Car / 🏍 Two-Wheeler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💰 Higher-income </a:t>
            </a:r>
          </a:p>
          <a:p>
            <a:r>
              <a:rPr lang="en-US" sz="1600" b="1" dirty="0"/>
              <a:t>Work Trips: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💼 Male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🚗 Car / 🏍 Two-Wheeler</a:t>
            </a:r>
          </a:p>
          <a:p>
            <a:r>
              <a:rPr lang="en-US" sz="1600" b="1" dirty="0"/>
              <a:t>Education &amp; Leisure Trips: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🚶‍♀️ Female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🚌 Bus / 🚇 Metro / 🚖 Auto</a:t>
            </a:r>
          </a:p>
        </p:txBody>
      </p:sp>
    </p:spTree>
    <p:extLst>
      <p:ext uri="{BB962C8B-B14F-4D97-AF65-F5344CB8AC3E}">
        <p14:creationId xmlns:p14="http://schemas.microsoft.com/office/powerpoint/2010/main" val="252943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5CE63-6F66-4FA1-9529-6A9F2577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721394"/>
            <a:ext cx="6086476" cy="6086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189A2-1034-422C-8923-3F869977D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1"/>
          <a:stretch/>
        </p:blipFill>
        <p:spPr>
          <a:xfrm>
            <a:off x="6343550" y="721393"/>
            <a:ext cx="5686425" cy="31648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DE8F2-83AD-47CD-B5D4-98B21F8C2646}"/>
              </a:ext>
            </a:extLst>
          </p:cNvPr>
          <p:cNvSpPr txBox="1"/>
          <p:nvPr/>
        </p:nvSpPr>
        <p:spPr>
          <a:xfrm>
            <a:off x="6353175" y="4001010"/>
            <a:ext cx="5686424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⚠️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Awareness–Action Gap: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While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58% understand AQI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almost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 in 3 still take no protective action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📱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Digital Dependence: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AQI checks are dominated by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apps/websites (43%)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far more than traditional sources (TV/newspaper &lt;20%).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📅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Reactive, not proactive: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People check AQI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weekly (28%) or only during advisories (22%)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showing limited daily engagement.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🚶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Behavioral adaptation is selective: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Mode shift (23%) is the top protective action, while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avoiding travel (14%) is least preferred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🤧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Health Impact: 32% report no symptoms;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common issues = sneezing (27%) &amp; eye irritation (17%).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0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68F7D-E99A-4C37-919E-9B800D499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0" y="1041445"/>
            <a:ext cx="9022706" cy="5141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A435B5-E900-4CBC-B36F-99E0458524CE}"/>
              </a:ext>
            </a:extLst>
          </p:cNvPr>
          <p:cNvSpPr txBox="1"/>
          <p:nvPr/>
        </p:nvSpPr>
        <p:spPr>
          <a:xfrm>
            <a:off x="8839199" y="2428875"/>
            <a:ext cx="3352801" cy="3139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🏥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92% agree air pollution harms health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strong awareness.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🚍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80%+ see PT as cleaner &amp; city-friendly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📱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AQI/apps (83%) = biggest behavior trigger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🌱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 in 3 prefer cleaner routes over faster ones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🚗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Car users know risks but resist change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behavior gap.</a:t>
            </a:r>
          </a:p>
        </p:txBody>
      </p:sp>
    </p:spTree>
    <p:extLst>
      <p:ext uri="{BB962C8B-B14F-4D97-AF65-F5344CB8AC3E}">
        <p14:creationId xmlns:p14="http://schemas.microsoft.com/office/powerpoint/2010/main" val="94246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4E53FC-9B0F-4AEC-8F5D-8AB91195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43" y="667947"/>
            <a:ext cx="9028834" cy="61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5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4BC3A-BD2D-425C-8D4C-D3551062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6" y="837835"/>
            <a:ext cx="6401379" cy="4032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13144-F5FC-4698-AA60-16401F35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25" y="837835"/>
            <a:ext cx="5496429" cy="490908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8C3F6EC-EDD8-4DC4-8A01-866B97D18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473510"/>
              </p:ext>
            </p:extLst>
          </p:nvPr>
        </p:nvGraphicFramePr>
        <p:xfrm>
          <a:off x="111494" y="4979474"/>
          <a:ext cx="6384531" cy="1740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970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Background: The Invisible Crisis in </a:t>
            </a:r>
            <a:r>
              <a:rPr lang="en-US" sz="3200" b="1" dirty="0">
                <a:solidFill>
                  <a:srgbClr val="C00000"/>
                </a:solidFill>
              </a:rPr>
              <a:t>INDIA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DB028-49EF-4CC7-9AE9-37D2CD850A50}"/>
              </a:ext>
            </a:extLst>
          </p:cNvPr>
          <p:cNvSpPr txBox="1"/>
          <p:nvPr/>
        </p:nvSpPr>
        <p:spPr>
          <a:xfrm>
            <a:off x="805910" y="650724"/>
            <a:ext cx="10006634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Diurnal PM</a:t>
            </a:r>
            <a:r>
              <a:rPr lang="en-US" sz="1400" b="1" dirty="0">
                <a:solidFill>
                  <a:schemeClr val="bg1"/>
                </a:solidFill>
              </a:rPr>
              <a:t>2.5</a:t>
            </a:r>
            <a:r>
              <a:rPr lang="en-US" sz="2000" b="1" dirty="0">
                <a:solidFill>
                  <a:schemeClr val="bg1"/>
                </a:solidFill>
              </a:rPr>
              <a:t> Trend in Kolkata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88B9E-13D1-43FF-8FE4-CED27F5C2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6"/>
          <a:stretch/>
        </p:blipFill>
        <p:spPr>
          <a:xfrm>
            <a:off x="513679" y="1059248"/>
            <a:ext cx="10298865" cy="51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0CDA7-4730-4460-AB8C-A8D0D66B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41" y="732957"/>
            <a:ext cx="9782934" cy="61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3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2225D-8EF0-43B9-AAEF-DFF07787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946"/>
            <a:ext cx="6191250" cy="3723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86FD3-970D-48AC-9626-815BE76F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515" y="4373451"/>
            <a:ext cx="723048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D2BF5-112C-4173-96C1-C1BE6863E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43"/>
            <a:ext cx="7562850" cy="5908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42E5C6-F995-4A6D-91FB-24D7BE42CA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1"/>
          <a:stretch/>
        </p:blipFill>
        <p:spPr>
          <a:xfrm>
            <a:off x="6846529" y="3100943"/>
            <a:ext cx="5250221" cy="3737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817C3-4487-4299-8C01-239E070D8D19}"/>
              </a:ext>
            </a:extLst>
          </p:cNvPr>
          <p:cNvSpPr txBox="1"/>
          <p:nvPr/>
        </p:nvSpPr>
        <p:spPr>
          <a:xfrm>
            <a:off x="7411839" y="810005"/>
            <a:ext cx="4780061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👶➡️👨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Proactive AQI responders skew younger (26–35: 42%)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while passive groups are older (36–50: 43%).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🎓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Higher education drives action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— graduates &amp; postgrads dominate proactive group (42%+).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👩‍🦰👨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Men (60%) are more proactive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while women lean toward passive/aware-but-inactive.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💰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Higher-income (&gt;1L) households (22%) are more proactive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while low-income (&lt;25K: 55%) remain passive.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💼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Employees &amp; self-employed (54%) lead proactive action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vs. homemakers/retired clustered in passive groups.</a:t>
            </a:r>
          </a:p>
        </p:txBody>
      </p:sp>
    </p:spTree>
    <p:extLst>
      <p:ext uri="{BB962C8B-B14F-4D97-AF65-F5344CB8AC3E}">
        <p14:creationId xmlns:p14="http://schemas.microsoft.com/office/powerpoint/2010/main" val="288796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E0EF00-2F8F-4C74-80A8-1211ABDC6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" r="1718" b="3385"/>
          <a:stretch/>
        </p:blipFill>
        <p:spPr>
          <a:xfrm>
            <a:off x="-1" y="667946"/>
            <a:ext cx="8228980" cy="6139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956052-F724-4AE5-B8E1-5D5E4B67A843}"/>
              </a:ext>
            </a:extLst>
          </p:cNvPr>
          <p:cNvSpPr txBox="1"/>
          <p:nvPr/>
        </p:nvSpPr>
        <p:spPr>
          <a:xfrm>
            <a:off x="7639050" y="3019955"/>
            <a:ext cx="4552950" cy="3170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🚫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56% of passive = no action.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✅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Proactive responders diversify actions: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change mode (27%), route (23%), time (21%), avoid travel (14%).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📊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Awareness high in active groups (~65–67%).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📅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Check frequency differs: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passive = never/daily; proactive = weekly.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📱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Passive = rely heavily on apps (47%), proactive = apps (42%) + monitors (16%).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195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6A2F7-9BBE-4471-8608-626888C2A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" y="775607"/>
            <a:ext cx="7096125" cy="6082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177DF5-E625-48D9-91A3-E0D3A64491CA}"/>
              </a:ext>
            </a:extLst>
          </p:cNvPr>
          <p:cNvSpPr txBox="1"/>
          <p:nvPr/>
        </p:nvSpPr>
        <p:spPr>
          <a:xfrm>
            <a:off x="7705725" y="1449388"/>
            <a:ext cx="4486275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📏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Proactive responders take longer trips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— 58% travel &gt;10 km vs. only 35–36% in passive groups.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📅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Higher travel intensity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— 55% of proactive responders travel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every day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while passives are more weekly/few days.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🎓💼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 dominates proactive trips (48%)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while passive groups have more leisure/education trips (40–36%).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🚍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Proactive = more Car (32%) &amp; Metro (20%) users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while passives lean Auto/Bus.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🔄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Storyline: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Proactive groups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longer, more frequent, work-based commutes, relying on private + metro modes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while passive groups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shorter, leisure/education trips with bus/auto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448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0B72CA1-53F0-4F57-8969-5160C5038469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2 – Data analysis; Latent class cluster analysis; mode choice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E5A7C-5C9E-4FBB-951F-39ED061A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388"/>
            <a:ext cx="7678222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1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Objective – 3 </a:t>
            </a: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C79C5-7A61-485E-B4A7-9AF53169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947"/>
            <a:ext cx="9054058" cy="2498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682369-7F4A-4A7F-8099-A842550BC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3"/>
          <a:stretch/>
        </p:blipFill>
        <p:spPr>
          <a:xfrm>
            <a:off x="1985374" y="3040567"/>
            <a:ext cx="6811509" cy="29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3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Objective of the Study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B62FB-5BF2-4DEB-8DE0-7AD81F5E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732104"/>
            <a:ext cx="6467400" cy="335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59DBC-445D-47F7-90C9-991E4103B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3665"/>
            <a:ext cx="5689600" cy="3354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F67F0-E245-432D-934B-B348D27516FA}"/>
              </a:ext>
            </a:extLst>
          </p:cNvPr>
          <p:cNvSpPr txBox="1"/>
          <p:nvPr/>
        </p:nvSpPr>
        <p:spPr>
          <a:xfrm>
            <a:off x="-1" y="4119308"/>
            <a:ext cx="56896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Google Map, that show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Shortest route,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Fastest route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3A0E5-0295-4094-B80D-C128C21CA244}"/>
              </a:ext>
            </a:extLst>
          </p:cNvPr>
          <p:cNvSpPr txBox="1"/>
          <p:nvPr/>
        </p:nvSpPr>
        <p:spPr>
          <a:xfrm>
            <a:off x="5689598" y="4119308"/>
            <a:ext cx="6502401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DRUM (current application), that show: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Shortest route,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Fastest route,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Least air pollution route (LEAP),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Least energy consumption route (LECR),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Suggested route</a:t>
            </a:r>
          </a:p>
        </p:txBody>
      </p:sp>
    </p:spTree>
    <p:extLst>
      <p:ext uri="{BB962C8B-B14F-4D97-AF65-F5344CB8AC3E}">
        <p14:creationId xmlns:p14="http://schemas.microsoft.com/office/powerpoint/2010/main" val="123834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Methodology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132D53-EE40-4CB1-ACD8-4ACC5C075DAF}"/>
              </a:ext>
            </a:extLst>
          </p:cNvPr>
          <p:cNvSpPr txBox="1">
            <a:spLocks/>
          </p:cNvSpPr>
          <p:nvPr/>
        </p:nvSpPr>
        <p:spPr>
          <a:xfrm>
            <a:off x="171453" y="787230"/>
            <a:ext cx="11772897" cy="5396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1800" dirty="0">
              <a:solidFill>
                <a:srgbClr val="0000FF"/>
              </a:solidFill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1800" b="1" dirty="0">
              <a:solidFill>
                <a:srgbClr val="FF0000"/>
              </a:solidFill>
              <a:ea typeface="Cambria" panose="02040503050406030204" pitchFamily="18" charset="0"/>
            </a:endParaRP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F1C9C-9DA7-4A91-A197-C682CB5D9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574" y="702259"/>
            <a:ext cx="9792051" cy="53540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4900" y="3562887"/>
            <a:ext cx="1065361" cy="2769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200" b="1"/>
            </a:lvl1pPr>
          </a:lstStyle>
          <a:p>
            <a:r>
              <a:rPr lang="en-US" dirty="0"/>
              <a:t>Routes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4900" y="650840"/>
            <a:ext cx="742511" cy="2769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1536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154384" y="18284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Algorithms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132D53-EE40-4CB1-ACD8-4ACC5C075DAF}"/>
              </a:ext>
            </a:extLst>
          </p:cNvPr>
          <p:cNvSpPr txBox="1">
            <a:spLocks/>
          </p:cNvSpPr>
          <p:nvPr/>
        </p:nvSpPr>
        <p:spPr>
          <a:xfrm>
            <a:off x="171453" y="787230"/>
            <a:ext cx="11772897" cy="5396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1800" dirty="0">
              <a:solidFill>
                <a:srgbClr val="0000FF"/>
              </a:solidFill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1800" b="1" dirty="0">
              <a:solidFill>
                <a:srgbClr val="FF0000"/>
              </a:solidFill>
              <a:ea typeface="Cambria" panose="02040503050406030204" pitchFamily="18" charset="0"/>
            </a:endParaRPr>
          </a:p>
          <a:p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E6DE7-605E-4CC3-8F58-CEE2F92E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67946"/>
            <a:ext cx="6096001" cy="42069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91A0D5-29FE-437E-BEED-DF1A96B3B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1" y="4759503"/>
            <a:ext cx="1848108" cy="7144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8C0C2-C9A7-4DD6-9859-283D744E6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1" y="5425382"/>
            <a:ext cx="2724530" cy="6001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971213-6E3F-4661-A1E0-C0F799986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026" y="667945"/>
            <a:ext cx="6098112" cy="4206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57BF05-01BB-42A0-B97E-8E9F483F3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514" y="4759503"/>
            <a:ext cx="3472395" cy="14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3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11CE4F7-546E-4E18-A637-F5044E089085}"/>
              </a:ext>
            </a:extLst>
          </p:cNvPr>
          <p:cNvSpPr txBox="1">
            <a:spLocks/>
          </p:cNvSpPr>
          <p:nvPr/>
        </p:nvSpPr>
        <p:spPr>
          <a:xfrm>
            <a:off x="-21582" y="19846"/>
            <a:ext cx="12213581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Big 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9ADEB-507B-4402-BEC5-9B59868BED08}"/>
              </a:ext>
            </a:extLst>
          </p:cNvPr>
          <p:cNvSpPr txBox="1"/>
          <p:nvPr/>
        </p:nvSpPr>
        <p:spPr>
          <a:xfrm>
            <a:off x="-1" y="4056375"/>
            <a:ext cx="84384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ea typeface="Cambria" panose="02040503050406030204" pitchFamily="18" charset="0"/>
              </a:rPr>
              <a:t>Travel is one of the activities where commuters are </a:t>
            </a:r>
            <a:r>
              <a:rPr lang="en-US" sz="2000" b="1" dirty="0">
                <a:solidFill>
                  <a:srgbClr val="C00000"/>
                </a:solidFill>
                <a:ea typeface="Cambria" panose="02040503050406030204" pitchFamily="18" charset="0"/>
              </a:rPr>
              <a:t>most exposed </a:t>
            </a:r>
            <a:r>
              <a:rPr lang="en-US" sz="2000" dirty="0">
                <a:solidFill>
                  <a:srgbClr val="000000"/>
                </a:solidFill>
                <a:ea typeface="Cambria" panose="02040503050406030204" pitchFamily="18" charset="0"/>
              </a:rPr>
              <a:t>to air pollution in daily life </a:t>
            </a:r>
            <a:r>
              <a:rPr lang="en-US" sz="2000" dirty="0">
                <a:solidFill>
                  <a:srgbClr val="0000FF"/>
                </a:solidFill>
                <a:ea typeface="Cambria" panose="02040503050406030204" pitchFamily="18" charset="0"/>
              </a:rPr>
              <a:t>(Singh et al. 2021)</a:t>
            </a:r>
            <a:r>
              <a:rPr lang="en-US" sz="2000" dirty="0">
                <a:ea typeface="Cambria" panose="02040503050406030204" pitchFamily="18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ea typeface="Cambria" panose="02040503050406030204" pitchFamily="18" charset="0"/>
              </a:rPr>
              <a:t> </a:t>
            </a:r>
          </a:p>
          <a:p>
            <a:pPr algn="just"/>
            <a:endParaRPr lang="en-US" sz="2000" dirty="0">
              <a:solidFill>
                <a:srgbClr val="000000"/>
              </a:solidFill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ea typeface="Cambria" panose="02040503050406030204" pitchFamily="18" charset="0"/>
              </a:rPr>
              <a:t>On average, </a:t>
            </a:r>
            <a:r>
              <a:rPr lang="en-US" sz="2000" b="1" dirty="0">
                <a:solidFill>
                  <a:srgbClr val="C00000"/>
                </a:solidFill>
                <a:ea typeface="Cambria" panose="02040503050406030204" pitchFamily="18" charset="0"/>
              </a:rPr>
              <a:t>8%</a:t>
            </a:r>
            <a:r>
              <a:rPr lang="en-US" sz="2000" dirty="0">
                <a:solidFill>
                  <a:srgbClr val="000000"/>
                </a:solidFill>
                <a:ea typeface="Cambria" panose="02040503050406030204" pitchFamily="18" charset="0"/>
              </a:rPr>
              <a:t> of time spent in transport is responsible for </a:t>
            </a:r>
            <a:r>
              <a:rPr lang="en-US" sz="2000" b="1" dirty="0">
                <a:solidFill>
                  <a:srgbClr val="C00000"/>
                </a:solidFill>
                <a:ea typeface="Cambria" panose="02040503050406030204" pitchFamily="18" charset="0"/>
              </a:rPr>
              <a:t>32.7% </a:t>
            </a:r>
            <a:r>
              <a:rPr lang="en-US" sz="2000" dirty="0">
                <a:solidFill>
                  <a:srgbClr val="000000"/>
                </a:solidFill>
                <a:ea typeface="Cambria" panose="02040503050406030204" pitchFamily="18" charset="0"/>
              </a:rPr>
              <a:t>of exposure </a:t>
            </a:r>
            <a:r>
              <a:rPr lang="en-US" sz="2000" dirty="0">
                <a:solidFill>
                  <a:srgbClr val="0000FF"/>
                </a:solidFill>
                <a:ea typeface="Cambria" panose="02040503050406030204" pitchFamily="18" charset="0"/>
              </a:rPr>
              <a:t>(Dons et al. 2019) </a:t>
            </a:r>
            <a:r>
              <a:rPr lang="en-US" sz="2000" dirty="0">
                <a:ea typeface="Cambria" panose="02040503050406030204" pitchFamily="18" charset="0"/>
              </a:rPr>
              <a:t>and more the time, more the exposure </a:t>
            </a:r>
            <a:r>
              <a:rPr lang="en-US" sz="2000" dirty="0">
                <a:solidFill>
                  <a:srgbClr val="0000FF"/>
                </a:solidFill>
                <a:ea typeface="Cambria" panose="02040503050406030204" pitchFamily="18" charset="0"/>
              </a:rPr>
              <a:t>(</a:t>
            </a:r>
            <a:r>
              <a:rPr lang="en-US" sz="2000" i="1" dirty="0">
                <a:solidFill>
                  <a:srgbClr val="0000FF"/>
                </a:solidFill>
                <a:ea typeface="Cambria" panose="02040503050406030204" pitchFamily="18" charset="0"/>
              </a:rPr>
              <a:t>concentration * travel time</a:t>
            </a:r>
            <a:r>
              <a:rPr lang="en-US" sz="2000" dirty="0">
                <a:solidFill>
                  <a:srgbClr val="0000FF"/>
                </a:solidFill>
                <a:ea typeface="Cambria" panose="02040503050406030204" pitchFamily="18" charset="0"/>
              </a:rPr>
              <a:t>)</a:t>
            </a:r>
            <a:r>
              <a:rPr lang="en-US" sz="2000" dirty="0"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05C37522-6FB1-4F1B-B611-17DF0875B685}"/>
              </a:ext>
            </a:extLst>
          </p:cNvPr>
          <p:cNvSpPr/>
          <p:nvPr/>
        </p:nvSpPr>
        <p:spPr>
          <a:xfrm>
            <a:off x="1392233" y="1090281"/>
            <a:ext cx="6297018" cy="2078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416"/>
              </a:lnSpc>
            </a:pPr>
            <a:r>
              <a:rPr lang="en-US" sz="4333" b="1" dirty="0">
                <a:solidFill>
                  <a:srgbClr val="C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Air Pollution Exposure </a:t>
            </a:r>
            <a:r>
              <a:rPr lang="en-US" sz="4333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and </a:t>
            </a:r>
            <a:r>
              <a:rPr lang="en-US" sz="4333" b="1" dirty="0">
                <a:solidFill>
                  <a:srgbClr val="0070C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Travel Behavior</a:t>
            </a:r>
            <a:r>
              <a:rPr lang="en-US" sz="4333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Is There a </a:t>
            </a:r>
            <a:r>
              <a:rPr lang="en-US" sz="4333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Link</a:t>
            </a:r>
            <a:r>
              <a:rPr lang="en-US" sz="4333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?</a:t>
            </a:r>
            <a:endParaRPr lang="en-US" sz="4333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F46026E4-474E-448F-B582-B63F5E79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110" y="686891"/>
            <a:ext cx="3641889" cy="5462834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5CA79228-F883-4F8F-8D38-C3BEE0DDFC8E}"/>
              </a:ext>
            </a:extLst>
          </p:cNvPr>
          <p:cNvSpPr/>
          <p:nvPr/>
        </p:nvSpPr>
        <p:spPr>
          <a:xfrm>
            <a:off x="2290312" y="3383108"/>
            <a:ext cx="4500860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YES, a Significant One.</a:t>
            </a:r>
            <a:endParaRPr lang="en-US" sz="3125" dirty="0"/>
          </a:p>
        </p:txBody>
      </p:sp>
    </p:spTree>
    <p:extLst>
      <p:ext uri="{BB962C8B-B14F-4D97-AF65-F5344CB8AC3E}">
        <p14:creationId xmlns:p14="http://schemas.microsoft.com/office/powerpoint/2010/main" val="20146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154384" y="18284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Algorithms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0" y="6258752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132D53-EE40-4CB1-ACD8-4ACC5C075DAF}"/>
              </a:ext>
            </a:extLst>
          </p:cNvPr>
          <p:cNvSpPr txBox="1">
            <a:spLocks/>
          </p:cNvSpPr>
          <p:nvPr/>
        </p:nvSpPr>
        <p:spPr>
          <a:xfrm>
            <a:off x="171453" y="787230"/>
            <a:ext cx="11772897" cy="5396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1800" dirty="0">
              <a:solidFill>
                <a:srgbClr val="0000FF"/>
              </a:solidFill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1800" b="1" dirty="0">
              <a:solidFill>
                <a:srgbClr val="FF0000"/>
              </a:solidFill>
              <a:ea typeface="Cambria" panose="02040503050406030204" pitchFamily="18" charset="0"/>
            </a:endParaRP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E604D-05A5-43C5-9F7D-E4B23876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1389"/>
            <a:ext cx="5589918" cy="408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F5BC1-B50A-4F3E-925B-4C181FBB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52" y="675145"/>
            <a:ext cx="6743752" cy="4538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8B7B7-864F-463C-89FF-7D9628665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983" y="5126702"/>
            <a:ext cx="3343062" cy="1047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6E5F0-03E7-4E40-B5C8-3E09B31BE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84" y="4671091"/>
            <a:ext cx="4736793" cy="15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56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154384" y="18284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Algorithms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0" y="6258752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132D53-EE40-4CB1-ACD8-4ACC5C075DAF}"/>
              </a:ext>
            </a:extLst>
          </p:cNvPr>
          <p:cNvSpPr txBox="1">
            <a:spLocks/>
          </p:cNvSpPr>
          <p:nvPr/>
        </p:nvSpPr>
        <p:spPr>
          <a:xfrm>
            <a:off x="171453" y="787230"/>
            <a:ext cx="11772897" cy="5396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1800" dirty="0">
              <a:solidFill>
                <a:srgbClr val="0000FF"/>
              </a:solidFill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1800" b="1" dirty="0">
              <a:solidFill>
                <a:srgbClr val="FF0000"/>
              </a:solidFill>
              <a:ea typeface="Cambria" panose="02040503050406030204" pitchFamily="18" charset="0"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F2379-4E4A-4324-84CE-0FB3511B9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4" y="787229"/>
            <a:ext cx="5245979" cy="4932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EBF7D6-A5EB-41B0-A221-9DBEE162D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27" y="1649513"/>
            <a:ext cx="6836343" cy="1976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E1212-F4DA-4AE7-9586-85858930B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639" y="3716481"/>
            <a:ext cx="4029637" cy="514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C3D14-324F-40A4-BAC8-F75A38C21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003" y="4385576"/>
            <a:ext cx="422016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38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104235" y="43562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Framework of Application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132D53-EE40-4CB1-ACD8-4ACC5C075DAF}"/>
              </a:ext>
            </a:extLst>
          </p:cNvPr>
          <p:cNvSpPr txBox="1">
            <a:spLocks/>
          </p:cNvSpPr>
          <p:nvPr/>
        </p:nvSpPr>
        <p:spPr>
          <a:xfrm>
            <a:off x="171453" y="787230"/>
            <a:ext cx="11772897" cy="5396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1800" dirty="0">
              <a:solidFill>
                <a:srgbClr val="0000FF"/>
              </a:solidFill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1800" b="1" dirty="0">
              <a:solidFill>
                <a:srgbClr val="FF0000"/>
              </a:solidFill>
              <a:ea typeface="Cambria" panose="02040503050406030204" pitchFamily="18" charset="0"/>
            </a:endParaRPr>
          </a:p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1D9EB-411B-4E97-BDD6-DBD811C06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26" y="668787"/>
            <a:ext cx="8234612" cy="55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96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Demo of Application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132D53-EE40-4CB1-ACD8-4ACC5C075DAF}"/>
              </a:ext>
            </a:extLst>
          </p:cNvPr>
          <p:cNvSpPr txBox="1">
            <a:spLocks/>
          </p:cNvSpPr>
          <p:nvPr/>
        </p:nvSpPr>
        <p:spPr>
          <a:xfrm>
            <a:off x="171453" y="787230"/>
            <a:ext cx="11772897" cy="5396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1800" dirty="0">
              <a:solidFill>
                <a:srgbClr val="0000FF"/>
              </a:solidFill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1800" b="1" dirty="0">
              <a:solidFill>
                <a:srgbClr val="FF0000"/>
              </a:solidFill>
              <a:ea typeface="Cambria" panose="02040503050406030204" pitchFamily="18" charset="0"/>
            </a:endParaRPr>
          </a:p>
          <a:p>
            <a:endParaRPr lang="en-US" sz="1800" dirty="0"/>
          </a:p>
        </p:txBody>
      </p:sp>
      <p:pic>
        <p:nvPicPr>
          <p:cNvPr id="5" name="CTRG-DRUM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A5D0602-1BCB-479A-AF54-DBBCD3F89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57326" y="665563"/>
            <a:ext cx="9075528" cy="510498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7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0"/>
    </mc:Choice>
    <mc:Fallback xmlns="">
      <p:transition spd="slow" advTm="27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14" objId="5"/>
        <p14:stopEvt time="20986" objId="5"/>
      </p14:showEvt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Results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132D53-EE40-4CB1-ACD8-4ACC5C075DAF}"/>
              </a:ext>
            </a:extLst>
          </p:cNvPr>
          <p:cNvSpPr txBox="1">
            <a:spLocks/>
          </p:cNvSpPr>
          <p:nvPr/>
        </p:nvSpPr>
        <p:spPr>
          <a:xfrm>
            <a:off x="171453" y="787230"/>
            <a:ext cx="11772897" cy="5396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1800" dirty="0">
              <a:solidFill>
                <a:srgbClr val="0000FF"/>
              </a:solidFill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1800" b="1" dirty="0">
              <a:solidFill>
                <a:srgbClr val="FF0000"/>
              </a:solidFill>
              <a:ea typeface="Cambria" panose="02040503050406030204" pitchFamily="18" charset="0"/>
            </a:endParaRPr>
          </a:p>
          <a:p>
            <a:endParaRPr lang="en-US" sz="1800" dirty="0"/>
          </a:p>
        </p:txBody>
      </p:sp>
      <p:graphicFrame>
        <p:nvGraphicFramePr>
          <p:cNvPr id="11" name="Table 43">
            <a:extLst>
              <a:ext uri="{FF2B5EF4-FFF2-40B4-BE49-F238E27FC236}">
                <a16:creationId xmlns:a16="http://schemas.microsoft.com/office/drawing/2014/main" id="{97B6AA0B-AE63-40C7-B115-11CD4377A4BB}"/>
              </a:ext>
            </a:extLst>
          </p:cNvPr>
          <p:cNvGraphicFramePr>
            <a:graphicFrameLocks noGrp="1"/>
          </p:cNvGraphicFramePr>
          <p:nvPr/>
        </p:nvGraphicFramePr>
        <p:xfrm>
          <a:off x="171452" y="3985645"/>
          <a:ext cx="11772897" cy="207945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30076">
                  <a:extLst>
                    <a:ext uri="{9D8B030D-6E8A-4147-A177-3AD203B41FA5}">
                      <a16:colId xmlns:a16="http://schemas.microsoft.com/office/drawing/2014/main" val="3372242794"/>
                    </a:ext>
                  </a:extLst>
                </a:gridCol>
                <a:gridCol w="973758">
                  <a:extLst>
                    <a:ext uri="{9D8B030D-6E8A-4147-A177-3AD203B41FA5}">
                      <a16:colId xmlns:a16="http://schemas.microsoft.com/office/drawing/2014/main" val="893444500"/>
                    </a:ext>
                  </a:extLst>
                </a:gridCol>
                <a:gridCol w="1005323">
                  <a:extLst>
                    <a:ext uri="{9D8B030D-6E8A-4147-A177-3AD203B41FA5}">
                      <a16:colId xmlns:a16="http://schemas.microsoft.com/office/drawing/2014/main" val="2252792678"/>
                    </a:ext>
                  </a:extLst>
                </a:gridCol>
                <a:gridCol w="1177290">
                  <a:extLst>
                    <a:ext uri="{9D8B030D-6E8A-4147-A177-3AD203B41FA5}">
                      <a16:colId xmlns:a16="http://schemas.microsoft.com/office/drawing/2014/main" val="1621278119"/>
                    </a:ext>
                  </a:extLst>
                </a:gridCol>
                <a:gridCol w="1177290">
                  <a:extLst>
                    <a:ext uri="{9D8B030D-6E8A-4147-A177-3AD203B41FA5}">
                      <a16:colId xmlns:a16="http://schemas.microsoft.com/office/drawing/2014/main" val="2060118722"/>
                    </a:ext>
                  </a:extLst>
                </a:gridCol>
                <a:gridCol w="1177290">
                  <a:extLst>
                    <a:ext uri="{9D8B030D-6E8A-4147-A177-3AD203B41FA5}">
                      <a16:colId xmlns:a16="http://schemas.microsoft.com/office/drawing/2014/main" val="911355332"/>
                    </a:ext>
                  </a:extLst>
                </a:gridCol>
                <a:gridCol w="1177290">
                  <a:extLst>
                    <a:ext uri="{9D8B030D-6E8A-4147-A177-3AD203B41FA5}">
                      <a16:colId xmlns:a16="http://schemas.microsoft.com/office/drawing/2014/main" val="2618909504"/>
                    </a:ext>
                  </a:extLst>
                </a:gridCol>
                <a:gridCol w="1177290">
                  <a:extLst>
                    <a:ext uri="{9D8B030D-6E8A-4147-A177-3AD203B41FA5}">
                      <a16:colId xmlns:a16="http://schemas.microsoft.com/office/drawing/2014/main" val="2265801123"/>
                    </a:ext>
                  </a:extLst>
                </a:gridCol>
                <a:gridCol w="1177290">
                  <a:extLst>
                    <a:ext uri="{9D8B030D-6E8A-4147-A177-3AD203B41FA5}">
                      <a16:colId xmlns:a16="http://schemas.microsoft.com/office/drawing/2014/main" val="430324338"/>
                    </a:ext>
                  </a:extLst>
                </a:gridCol>
              </a:tblGrid>
              <a:tr h="2550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Alternatives</a:t>
                      </a:r>
                      <a:endParaRPr lang="en-US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East Delhi</a:t>
                      </a:r>
                      <a:endParaRPr lang="en-US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South Delhi</a:t>
                      </a:r>
                      <a:endParaRPr lang="en-US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North Delhi</a:t>
                      </a:r>
                      <a:endParaRPr lang="en-US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Central Delhi</a:t>
                      </a:r>
                      <a:endParaRPr lang="en-US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34196"/>
                  </a:ext>
                </a:extLst>
              </a:tr>
              <a:tr h="25501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Car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2W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Car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2W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Car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2W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Car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2W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868703"/>
                  </a:ext>
                </a:extLst>
              </a:tr>
              <a:tr h="4335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LEAP Vs. Fastest Route (Travel Time)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+24%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+36%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+54%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+7%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+35%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+8%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+42%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+16%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657657"/>
                  </a:ext>
                </a:extLst>
              </a:tr>
              <a:tr h="433533">
                <a:tc>
                  <a:txBody>
                    <a:bodyPr/>
                    <a:lstStyle/>
                    <a:p>
                      <a:pPr marL="0" marR="0" lvl="0" indent="0" algn="ctr" defTabSz="41790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LEAP Vs. Fastest Route (Exposure)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-33%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-25%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-21%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-26%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-29%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-12%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-53%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-20%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99759"/>
                  </a:ext>
                </a:extLst>
              </a:tr>
              <a:tr h="433533">
                <a:tc>
                  <a:txBody>
                    <a:bodyPr/>
                    <a:lstStyle/>
                    <a:p>
                      <a:pPr marL="0" marR="0" lvl="0" indent="0" algn="ctr" defTabSz="41790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LECR Vs. Fastest Route (Energy Saved)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4%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77995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68AABD4-D9E9-404A-9137-41EE29E2B778}"/>
              </a:ext>
            </a:extLst>
          </p:cNvPr>
          <p:cNvGrpSpPr/>
          <p:nvPr/>
        </p:nvGrpSpPr>
        <p:grpSpPr>
          <a:xfrm>
            <a:off x="2277374" y="707245"/>
            <a:ext cx="7852012" cy="3269532"/>
            <a:chOff x="3209927" y="617544"/>
            <a:chExt cx="7476192" cy="28629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82F36C4-6E31-4E34-9FE9-54E9791F6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927" y="634394"/>
              <a:ext cx="3842719" cy="28078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B16974-14D3-47FD-AD2B-0BB62A4B4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6048" y="617544"/>
              <a:ext cx="3550071" cy="2862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19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Sensitivity Analysis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132D53-EE40-4CB1-ACD8-4ACC5C075DAF}"/>
              </a:ext>
            </a:extLst>
          </p:cNvPr>
          <p:cNvSpPr txBox="1">
            <a:spLocks/>
          </p:cNvSpPr>
          <p:nvPr/>
        </p:nvSpPr>
        <p:spPr>
          <a:xfrm>
            <a:off x="171453" y="787230"/>
            <a:ext cx="11772897" cy="5396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b="1" dirty="0"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sz="1800" dirty="0">
              <a:solidFill>
                <a:srgbClr val="0000FF"/>
              </a:solidFill>
              <a:ea typeface="Cambria" panose="020405030504060302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1800" b="1" dirty="0">
              <a:solidFill>
                <a:srgbClr val="FF0000"/>
              </a:solidFill>
              <a:ea typeface="Cambria" panose="02040503050406030204" pitchFamily="18" charset="0"/>
            </a:endParaRP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2398F-9994-4160-A734-20C43F0D1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1"/>
          <a:stretch/>
        </p:blipFill>
        <p:spPr>
          <a:xfrm>
            <a:off x="213416" y="1233980"/>
            <a:ext cx="7916380" cy="1824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6CED4-92EC-41BD-B370-D13AA458D610}"/>
              </a:ext>
            </a:extLst>
          </p:cNvPr>
          <p:cNvSpPr txBox="1"/>
          <p:nvPr/>
        </p:nvSpPr>
        <p:spPr>
          <a:xfrm>
            <a:off x="213416" y="678869"/>
            <a:ext cx="163715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A) Car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FE4CD-7182-4EB7-B849-6C8655751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34" y="3725237"/>
            <a:ext cx="7906853" cy="1790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C56F26-9D1A-45EF-8DDB-A93690C22C88}"/>
              </a:ext>
            </a:extLst>
          </p:cNvPr>
          <p:cNvSpPr txBox="1"/>
          <p:nvPr/>
        </p:nvSpPr>
        <p:spPr>
          <a:xfrm>
            <a:off x="171453" y="3173249"/>
            <a:ext cx="167911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B) Two Wheeler</a:t>
            </a:r>
          </a:p>
        </p:txBody>
      </p:sp>
      <p:pic>
        <p:nvPicPr>
          <p:cNvPr id="1026" name="Picture 2" descr="Free Car SVG, PNG Icon, Symbol. Download Image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36" y="3741079"/>
            <a:ext cx="1078301" cy="107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t="25536" r="7583" b="35723"/>
          <a:stretch/>
        </p:blipFill>
        <p:spPr>
          <a:xfrm>
            <a:off x="9204931" y="2926066"/>
            <a:ext cx="2845221" cy="1008433"/>
          </a:xfrm>
          <a:prstGeom prst="rect">
            <a:avLst/>
          </a:prstGeom>
        </p:spPr>
      </p:pic>
      <p:pic>
        <p:nvPicPr>
          <p:cNvPr id="1036" name="Picture 12" descr="Motorcycle - Sports Bike Icon PNG Transparent With Clear Background ID  183198 | TOP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3" b="21969"/>
          <a:stretch/>
        </p:blipFill>
        <p:spPr bwMode="auto">
          <a:xfrm>
            <a:off x="8102468" y="4862140"/>
            <a:ext cx="1209054" cy="63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Up Arrow 24"/>
          <p:cNvSpPr/>
          <p:nvPr/>
        </p:nvSpPr>
        <p:spPr>
          <a:xfrm>
            <a:off x="8201990" y="1185519"/>
            <a:ext cx="888520" cy="1190445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819854" y="2058051"/>
            <a:ext cx="19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Peak Hour</a:t>
            </a:r>
          </a:p>
        </p:txBody>
      </p:sp>
      <p:sp>
        <p:nvSpPr>
          <p:cNvPr id="27" name="Up Arrow 26"/>
          <p:cNvSpPr/>
          <p:nvPr/>
        </p:nvSpPr>
        <p:spPr>
          <a:xfrm>
            <a:off x="10055129" y="1162977"/>
            <a:ext cx="888520" cy="1190445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734918" y="2096660"/>
            <a:ext cx="258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Energy</a:t>
            </a:r>
          </a:p>
          <a:p>
            <a:r>
              <a:rPr lang="en-US" b="1" dirty="0"/>
              <a:t> Consumption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04931" y="4130624"/>
            <a:ext cx="154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East Delhi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734918" y="4130624"/>
            <a:ext cx="145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Delhi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579" y="5045021"/>
            <a:ext cx="154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Delhi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04930" y="5049156"/>
            <a:ext cx="154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Delhi</a:t>
            </a:r>
          </a:p>
        </p:txBody>
      </p:sp>
    </p:spTree>
    <p:extLst>
      <p:ext uri="{BB962C8B-B14F-4D97-AF65-F5344CB8AC3E}">
        <p14:creationId xmlns:p14="http://schemas.microsoft.com/office/powerpoint/2010/main" val="3299274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59267" y="19846"/>
            <a:ext cx="11271514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Summary</a:t>
            </a:r>
            <a:endParaRPr lang="en-US" sz="32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679952"/>
            <a:ext cx="9330268" cy="2427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332" y="874446"/>
            <a:ext cx="1131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By using LEAP route in Central Delhi, user could, 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5064823" y="751900"/>
          <a:ext cx="4485577" cy="161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4321" r="7200" b="11605"/>
          <a:stretch/>
        </p:blipFill>
        <p:spPr>
          <a:xfrm>
            <a:off x="6254748" y="2416901"/>
            <a:ext cx="1303867" cy="14027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0332" y="2683933"/>
            <a:ext cx="53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By using LECR route user can save energy up to </a:t>
            </a:r>
          </a:p>
        </p:txBody>
      </p:sp>
      <p:pic>
        <p:nvPicPr>
          <p:cNvPr id="2054" name="Picture 6" descr="Premium Vector | Circle percentage diagrams 28 ready to use for web design,  light green and white can change colo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13" y="2455384"/>
            <a:ext cx="956735" cy="9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703607" y="2677591"/>
            <a:ext cx="254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South Delhi</a:t>
            </a:r>
          </a:p>
        </p:txBody>
      </p:sp>
    </p:spTree>
    <p:extLst>
      <p:ext uri="{BB962C8B-B14F-4D97-AF65-F5344CB8AC3E}">
        <p14:creationId xmlns:p14="http://schemas.microsoft.com/office/powerpoint/2010/main" val="2520379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209377"/>
            <a:ext cx="6297018" cy="3248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83"/>
              </a:lnSpc>
            </a:pPr>
            <a:r>
              <a:rPr lang="en-US" sz="4083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Multi-Modal Analytics System for Real-Time Air Quality Monitoring, Diagnostics, and Prediction</a:t>
            </a:r>
            <a:endParaRPr lang="en-US" sz="4083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4013C-BC0B-4F96-A971-F6115D148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17" y="3802840"/>
            <a:ext cx="5304410" cy="275525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2" y="19846"/>
            <a:ext cx="12213581" cy="571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+mj-lt"/>
              </a:rPr>
              <a:t>A Multi-Modal Analytics System for Real-Time Air Quality Monitoring, Diagnostics, and Prediction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68459"/>
            <a:ext cx="12192000" cy="552883"/>
            <a:chOff x="174337" y="6325456"/>
            <a:chExt cx="12812011" cy="58140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325456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1F86D7D-2284-4D27-9E12-658D22D10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2" y="1080837"/>
            <a:ext cx="1219199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/>
              <a:t>Objectives: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1. To Design a Robust Data Pipeline: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To ingest, process, and unify heterogeneous data sources, including live feeds, historical 			archives, 	and geospatial data, into a single, analysis-ready dataset.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2. To Implement a Multi-Modal Analytics Engine: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To move beyond simple monitoring by developing an engine capable of performing: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Descriptive Analytics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understand current and historical trends. 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Diagnostic Analytics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automatically identify anomalies and their potential causes. </a:t>
            </a:r>
          </a:p>
          <a:p>
            <a:pPr marL="1257300" lvl="2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Predictive Analytics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forecast future air quality conditions.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3. To Develop an Interactive and User-Centric Dashboard: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To present complex data and analytical insights through an intuitive visual interface, 			empowering researchers, policymakers, and analysts to make data-driven decisions.</a:t>
            </a:r>
          </a:p>
        </p:txBody>
      </p:sp>
    </p:spTree>
    <p:extLst>
      <p:ext uri="{BB962C8B-B14F-4D97-AF65-F5344CB8AC3E}">
        <p14:creationId xmlns:p14="http://schemas.microsoft.com/office/powerpoint/2010/main" val="3957173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2" y="19846"/>
            <a:ext cx="12213581" cy="571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+mj-lt"/>
              </a:rPr>
              <a:t>A Multi-Modal Analytics System for Real-Time Air Quality Monitoring, Diagnostics, and Prediction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4472C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8A74B-2B18-4BD8-BB8A-A578124BA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54" y="2102033"/>
            <a:ext cx="7255545" cy="4079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1B150-8099-4287-A8E9-09700685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6377"/>
            <a:ext cx="5857572" cy="31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5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2" y="19846"/>
            <a:ext cx="12213581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Empirical Evidence: Travel and Exposure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027383A-FBD5-4464-BB64-0E6B1E8C19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944439"/>
              </p:ext>
            </p:extLst>
          </p:nvPr>
        </p:nvGraphicFramePr>
        <p:xfrm>
          <a:off x="23168" y="685840"/>
          <a:ext cx="11836700" cy="453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7340">
                  <a:extLst>
                    <a:ext uri="{9D8B030D-6E8A-4147-A177-3AD203B41FA5}">
                      <a16:colId xmlns:a16="http://schemas.microsoft.com/office/drawing/2014/main" val="34138204"/>
                    </a:ext>
                  </a:extLst>
                </a:gridCol>
                <a:gridCol w="3041772">
                  <a:extLst>
                    <a:ext uri="{9D8B030D-6E8A-4147-A177-3AD203B41FA5}">
                      <a16:colId xmlns:a16="http://schemas.microsoft.com/office/drawing/2014/main" val="97454067"/>
                    </a:ext>
                  </a:extLst>
                </a:gridCol>
                <a:gridCol w="6427588">
                  <a:extLst>
                    <a:ext uri="{9D8B030D-6E8A-4147-A177-3AD203B41FA5}">
                      <a16:colId xmlns:a16="http://schemas.microsoft.com/office/drawing/2014/main" val="3843965683"/>
                    </a:ext>
                  </a:extLst>
                </a:gridCol>
              </a:tblGrid>
              <a:tr h="3286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</a:t>
                      </a:r>
                      <a:r>
                        <a:rPr lang="en-US" sz="1600" baseline="0" dirty="0"/>
                        <a:t> 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Country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Exposure during activities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3346723"/>
                  </a:ext>
                </a:extLst>
              </a:tr>
              <a:tr h="639680"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baseline="0" dirty="0" err="1">
                          <a:solidFill>
                            <a:srgbClr val="0000FF"/>
                          </a:solidFill>
                        </a:rPr>
                        <a:t>Beckx</a:t>
                      </a:r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 et al.</a:t>
                      </a:r>
                      <a:r>
                        <a:rPr lang="en-US" sz="1600" b="0" u="none" strike="noStrike" baseline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2009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Netherlands 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Highest exposure is estimated for in-transport</a:t>
                      </a: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, followed by workplaces, shopping areas and home activities 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016152"/>
                  </a:ext>
                </a:extLst>
              </a:tr>
              <a:tr h="1045793"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Dons et al.</a:t>
                      </a:r>
                      <a:r>
                        <a:rPr lang="en-US" sz="1600" b="0" u="none" strike="noStrike" baseline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2012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Belgium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Travelling (</a:t>
                      </a:r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6% </a:t>
                      </a: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of 24 hours), the in-transport results in </a:t>
                      </a:r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21% of black carbon exposure.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Concentrations levels in transport is found to be </a:t>
                      </a:r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2-5 times higher than home. </a:t>
                      </a:r>
                      <a:endParaRPr lang="en-US" sz="1600" b="1" i="0" u="none" strike="noStrike" kern="1200" baseline="0" dirty="0">
                        <a:solidFill>
                          <a:srgbClr val="C00000"/>
                        </a:solidFill>
                        <a:latin typeface="+mn-lt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0144061"/>
                  </a:ext>
                </a:extLst>
              </a:tr>
              <a:tr h="567716"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Dons et al.</a:t>
                      </a:r>
                      <a:r>
                        <a:rPr lang="en-US" sz="1600" b="0" u="none" strike="noStrike" baseline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2019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Belgium, Spain and United Kingdom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8% </a:t>
                      </a: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time spent in transport is responsible for </a:t>
                      </a:r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32.7% of exposure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1015170"/>
                  </a:ext>
                </a:extLst>
              </a:tr>
              <a:tr h="639680"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baseline="0" dirty="0" err="1">
                          <a:solidFill>
                            <a:srgbClr val="0000FF"/>
                          </a:solidFill>
                        </a:rPr>
                        <a:t>Shekarrizfard</a:t>
                      </a:r>
                      <a:endParaRPr lang="en-US" sz="1600" b="0" u="none" strike="noStrike" baseline="0" dirty="0">
                        <a:solidFill>
                          <a:srgbClr val="0000FF"/>
                        </a:solidFill>
                      </a:endParaRPr>
                    </a:p>
                    <a:p>
                      <a:pPr algn="ctr"/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et al.</a:t>
                      </a:r>
                      <a:r>
                        <a:rPr lang="en-US" sz="1600" b="0" u="none" strike="noStrike" baseline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2020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Toronto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For UFP and BC, the </a:t>
                      </a:r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mobility based exposure is 11.6% and 63.2% </a:t>
                      </a: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higher than home based exposure.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7525920"/>
                  </a:ext>
                </a:extLst>
              </a:tr>
              <a:tr h="639680"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Smith et al.</a:t>
                      </a:r>
                      <a:r>
                        <a:rPr lang="en-US" sz="1600" b="0" u="none" strike="noStrike" baseline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2016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London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People spend 94.7 to 97.9% of their time indoors and </a:t>
                      </a:r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2.1 to 5.3% </a:t>
                      </a: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in </a:t>
                      </a:r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transit</a:t>
                      </a: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 and responsible for </a:t>
                      </a:r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30% exposure</a:t>
                      </a: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8906692"/>
                  </a:ext>
                </a:extLst>
              </a:tr>
              <a:tr h="639680"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Lu et al.</a:t>
                      </a:r>
                      <a:r>
                        <a:rPr lang="en-US" sz="1600" b="0" u="none" strike="noStrike" baseline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1600" b="0" u="none" strike="noStrike" baseline="0" dirty="0">
                          <a:solidFill>
                            <a:srgbClr val="0000FF"/>
                          </a:solidFill>
                        </a:rPr>
                        <a:t>2019</a:t>
                      </a:r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Netherlands </a:t>
                      </a:r>
                    </a:p>
                    <a:p>
                      <a:pPr algn="ctr"/>
                      <a:endParaRPr lang="en-US" sz="1600" dirty="0"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Travel contribution </a:t>
                      </a: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to NO</a:t>
                      </a:r>
                      <a:r>
                        <a:rPr lang="en-US" sz="1100" b="0" u="none" strike="noStrike" kern="1200" baseline="0" dirty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600" b="0" u="none" strike="noStrike" kern="1200" baseline="0" dirty="0">
                          <a:solidFill>
                            <a:schemeClr val="dk1"/>
                          </a:solidFill>
                        </a:rPr>
                        <a:t> exposure is between 8.0 and 18.8% and to outdoor PM10 is between </a:t>
                      </a:r>
                      <a:r>
                        <a:rPr lang="en-US" sz="1600" b="1" u="none" strike="noStrike" kern="1200" baseline="0" dirty="0">
                          <a:solidFill>
                            <a:srgbClr val="C00000"/>
                          </a:solidFill>
                        </a:rPr>
                        <a:t>4.1 and 12.2%.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+mn-lt"/>
                        <a:ea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0200685"/>
                  </a:ext>
                </a:extLst>
              </a:tr>
            </a:tbl>
          </a:graphicData>
        </a:graphic>
      </p:graphicFrame>
      <p:sp>
        <p:nvSpPr>
          <p:cNvPr id="15" name="Text 27">
            <a:extLst>
              <a:ext uri="{FF2B5EF4-FFF2-40B4-BE49-F238E27FC236}">
                <a16:creationId xmlns:a16="http://schemas.microsoft.com/office/drawing/2014/main" id="{6C1639F3-58ED-4418-AA05-ECF6D3905E65}"/>
              </a:ext>
            </a:extLst>
          </p:cNvPr>
          <p:cNvSpPr/>
          <p:nvPr/>
        </p:nvSpPr>
        <p:spPr>
          <a:xfrm>
            <a:off x="147889" y="5405469"/>
            <a:ext cx="11836700" cy="86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Inferences: Commuters experience </a:t>
            </a:r>
            <a:r>
              <a:rPr lang="en-US" sz="2000" b="1" dirty="0">
                <a:solidFill>
                  <a:srgbClr val="4950BC"/>
                </a:solidFill>
                <a:ea typeface="Inter Bold" pitchFamily="34" charset="-122"/>
                <a:cs typeface="Inter Bold" pitchFamily="34" charset="-120"/>
              </a:rPr>
              <a:t>significantly higher exposure</a:t>
            </a:r>
            <a:r>
              <a:rPr lang="en-US" sz="2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 to pollutants while outside home/indoors </a:t>
            </a:r>
          </a:p>
          <a:p>
            <a:pPr marL="0" indent="0" algn="ctr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ea typeface="Inter Bold" pitchFamily="34" charset="-122"/>
                <a:cs typeface="Inter Bold" pitchFamily="34" charset="-120"/>
              </a:rPr>
              <a:t>during travel</a:t>
            </a:r>
            <a:r>
              <a:rPr lang="en-US" sz="2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.</a:t>
            </a:r>
            <a:endParaRPr lang="en-US" sz="2000" dirty="0"/>
          </a:p>
        </p:txBody>
      </p:sp>
      <p:sp>
        <p:nvSpPr>
          <p:cNvPr id="16" name="Shape 28">
            <a:extLst>
              <a:ext uri="{FF2B5EF4-FFF2-40B4-BE49-F238E27FC236}">
                <a16:creationId xmlns:a16="http://schemas.microsoft.com/office/drawing/2014/main" id="{40E1A2F5-CA77-4E68-99CF-67C56A98B003}"/>
              </a:ext>
            </a:extLst>
          </p:cNvPr>
          <p:cNvSpPr/>
          <p:nvPr/>
        </p:nvSpPr>
        <p:spPr>
          <a:xfrm>
            <a:off x="139969" y="5364288"/>
            <a:ext cx="45719" cy="808678"/>
          </a:xfrm>
          <a:prstGeom prst="rect">
            <a:avLst/>
          </a:prstGeom>
          <a:solidFill>
            <a:srgbClr val="4950BC"/>
          </a:solidFill>
          <a:ln/>
        </p:spPr>
      </p:sp>
    </p:spTree>
    <p:extLst>
      <p:ext uri="{BB962C8B-B14F-4D97-AF65-F5344CB8AC3E}">
        <p14:creationId xmlns:p14="http://schemas.microsoft.com/office/powerpoint/2010/main" val="39892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+mj-lt"/>
              </a:rPr>
              <a:t>Findings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CFA3A-5E81-414B-AD0B-D8BD6983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30"/>
            <a:ext cx="511415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C46A6-D330-4105-998B-F5969E4E0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77" y="121770"/>
            <a:ext cx="6661723" cy="6686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B6965C-0F73-4F66-B757-FF2995DB7D11}"/>
              </a:ext>
            </a:extLst>
          </p:cNvPr>
          <p:cNvSpPr txBox="1"/>
          <p:nvPr/>
        </p:nvSpPr>
        <p:spPr>
          <a:xfrm>
            <a:off x="4954426" y="2271014"/>
            <a:ext cx="1813927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Phase 2: Multi-Modal Analytics </a:t>
            </a:r>
          </a:p>
          <a:p>
            <a:r>
              <a:rPr lang="en-US" sz="1400" dirty="0"/>
              <a:t>Engine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FE5339-975C-41A8-9C93-72CF2543835D}"/>
              </a:ext>
            </a:extLst>
          </p:cNvPr>
          <p:cNvSpPr txBox="1"/>
          <p:nvPr/>
        </p:nvSpPr>
        <p:spPr>
          <a:xfrm>
            <a:off x="4954426" y="4575062"/>
            <a:ext cx="1813927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Phase 3: Interactive Dashboard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B893D-8DF4-400F-BF11-79D5EFF22262}"/>
              </a:ext>
            </a:extLst>
          </p:cNvPr>
          <p:cNvSpPr txBox="1"/>
          <p:nvPr/>
        </p:nvSpPr>
        <p:spPr>
          <a:xfrm>
            <a:off x="4954426" y="553210"/>
            <a:ext cx="1813927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Phase 1: Data Ingestion and Curation</a:t>
            </a:r>
          </a:p>
        </p:txBody>
      </p:sp>
    </p:spTree>
    <p:extLst>
      <p:ext uri="{BB962C8B-B14F-4D97-AF65-F5344CB8AC3E}">
        <p14:creationId xmlns:p14="http://schemas.microsoft.com/office/powerpoint/2010/main" val="916550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Publications</a:t>
            </a: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4B802-443D-4194-9B10-4861065007D9}"/>
              </a:ext>
            </a:extLst>
          </p:cNvPr>
          <p:cNvSpPr txBox="1"/>
          <p:nvPr/>
        </p:nvSpPr>
        <p:spPr>
          <a:xfrm>
            <a:off x="100012" y="832346"/>
            <a:ext cx="814863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Journal Articles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J1.</a:t>
            </a:r>
            <a:r>
              <a:rPr lang="en-US" dirty="0"/>
              <a:t> Meena, K. K., A. K. Singh, and A. K. Goswami (2025). “Dynamic route planning for urban green mobility: Development of a web application offering sustainable route options to commuters.” </a:t>
            </a:r>
            <a:r>
              <a:rPr lang="en-US" b="1" i="1" dirty="0"/>
              <a:t>Transportation Research Record</a:t>
            </a:r>
            <a:r>
              <a:rPr lang="en-US" dirty="0"/>
              <a:t>. doi:10.1177/0361198125133011.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J2.</a:t>
            </a:r>
            <a:r>
              <a:rPr lang="en-US" dirty="0"/>
              <a:t> Manoj, B. S., K. K. Meena, and A. K. Goswami (2025). “A prioritization framework to identify key attributes of transit-oriented development (TOD) using a multi-criteria decision-making approach: An Indian context.” </a:t>
            </a:r>
            <a:r>
              <a:rPr lang="en-US" b="1" i="1" dirty="0"/>
              <a:t>Sustainable Transport and Livability</a:t>
            </a:r>
            <a:r>
              <a:rPr lang="en-US" dirty="0"/>
              <a:t>. doi:10.1080/29941849.2025.2516475.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J3.</a:t>
            </a:r>
            <a:r>
              <a:rPr lang="en-US" dirty="0"/>
              <a:t> Manoj, B. S., K. K. Meena, H. Panchal, G. S. Sharma, and A. K. Goswami (2025). “An integrated choice latent variable (ICLV) model to assess the willingness to bicycle for the first mile: A case of Mumbai suburban rail.” </a:t>
            </a:r>
            <a:r>
              <a:rPr lang="en-US" b="1" i="1" dirty="0"/>
              <a:t>International Journal of Sustainable Transportation</a:t>
            </a:r>
            <a:r>
              <a:rPr lang="en-US" dirty="0"/>
              <a:t> (under second revision).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J4.</a:t>
            </a:r>
            <a:r>
              <a:rPr lang="en-US" dirty="0"/>
              <a:t> Meena, K. K., and A. K. Goswami (2024). “A review of air pollution exposure impacts on travel behaviour and way forward.” </a:t>
            </a:r>
            <a:r>
              <a:rPr lang="en-US" b="1" i="1" dirty="0"/>
              <a:t>Transport Policy</a:t>
            </a:r>
            <a:r>
              <a:rPr lang="en-US" dirty="0"/>
              <a:t>. doi:10.1016/j.tranpol.2024.05.024.</a:t>
            </a:r>
          </a:p>
        </p:txBody>
      </p:sp>
      <p:pic>
        <p:nvPicPr>
          <p:cNvPr id="5122" name="Picture 2" descr="Go to journal home page - Transport Policy">
            <a:extLst>
              <a:ext uri="{FF2B5EF4-FFF2-40B4-BE49-F238E27FC236}">
                <a16:creationId xmlns:a16="http://schemas.microsoft.com/office/drawing/2014/main" id="{13D8E5C0-BEE8-4CEF-9653-3C28078B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52" y="672655"/>
            <a:ext cx="17430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ransportation Research Record: Sage Journals">
            <a:extLst>
              <a:ext uri="{FF2B5EF4-FFF2-40B4-BE49-F238E27FC236}">
                <a16:creationId xmlns:a16="http://schemas.microsoft.com/office/drawing/2014/main" id="{9E382EDC-630D-4B7B-AB2B-DA9B901B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52" y="3269509"/>
            <a:ext cx="1743075" cy="191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ustainable Transport and Livability ...">
            <a:extLst>
              <a:ext uri="{FF2B5EF4-FFF2-40B4-BE49-F238E27FC236}">
                <a16:creationId xmlns:a16="http://schemas.microsoft.com/office/drawing/2014/main" id="{853F1B16-3903-40E7-9D97-38F57B73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738" y="672655"/>
            <a:ext cx="16451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DAF2A-2D64-4C57-A012-9575DDA7F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999" y="3268139"/>
            <a:ext cx="1905000" cy="191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3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73669" y="-93627"/>
            <a:ext cx="10418364" cy="748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7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7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7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700" b="1" dirty="0">
              <a:solidFill>
                <a:srgbClr val="002060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C1.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Meena, K. K., and A. K. Goswami (2026). “Not all travellers think alike: Segmenting travel behaviour under air pollution exposure using a hybrid latent class and discrete choice approach.” Submitted to the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Transportation Research Board (TRB) 2026 Annual Meeting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Washington, DC (Submitted).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C2.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Singh, A., K. K. Meena, G. Sharma, A. K. Goswami, and S. Mishra (2026). “Developing an integrated walkability score using image-based feature extraction and user preferences.” Submitted to the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Transportation Research Board (TRB) 2026 Annual Meeting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Washington, DC (Submitted).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C3.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Manoj, B. S., K. K. Meena, and A. K. Goswami (2025). “A prioritization framework to identify key attributes of transit-oriented development (TOD) using a multi-criteria decision-making approach: An Indian context.” Presented at the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1st World Symposium on Sustainable Transport and Livability (WSSTL-2025)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IISc Bengaluru, India.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C4.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Sumbhate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A., K. K. Meena, and A. K. Goswami (2025). “Assessing the air pollution exposure to school children in different modes of transport while commuting to school: A case of Kharagpur, India.” In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Proceedings of EASTS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(Accepted).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C5.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Kodukulla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R., K. K. Meena, G. Sharma, and A. K. Goswami (2025). “Accessibility assessment of urban public transit to key facilities through spatial analysis – A case study of Delhi.” In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TIPCE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IIT Roorkee (Accepted).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C6.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Dasgupta, S., K. Meena, D. Majumdar, and A. Goswami (2025). “Air pollution exposure among Kolkata’s auto-rickshaw drivers: PM variability, health risks, and predictive modeling.” In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Energies, AEEE India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(Accepted).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C7.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Sumbhate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A., M. Kapil, and A. K. Goswami (2024). “Breathable modes to school: Assessing the air pollution exposure of travel choices for school children in urban environments.” Presented at the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52nd Urban Affairs Association (UAA) Annual Meeting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Nashville, Tennessee, USA.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C8.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Mohanty, P., M. Kapil, and A. K. Goswami (2024). “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Analysing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user behaviour along dedicated bicycle facilities in an urban environment.” Presented at the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52nd Urban Affairs Association (UAA) Annual Meeting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Nashville, Tennessee, USA.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C9.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Manoj, B. S., M. Kapil,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Hiral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P., Gajanand, S., and A. Goswami (2024). “Assessing the willingness to bicycle for the first mile to the Mumbai suburban rail.” Presented at the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17th International Association for Travel Behaviour Research (IATBR)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Vienna, Austria.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C10.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Meena, K. K., and A. K. Goswami (2023). “A review of air pollution exposure impacts on travel behaviour and way forward.” Presented at the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16th World Conference on Transport Research (WCTR)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Montréal, Canada.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C11.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Meena, K., R. Kumar, and A. K. Goswami (2022). “On-road pollution exposure in multiple transport micro-environments: A case study of tier-2 and tier-3 cities in India.” Presented at the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14th International Conference on Transport Planning and Implementation Methodologies for Developing Countries (TPMDC)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IIT Bombay, India.</a:t>
            </a:r>
          </a:p>
          <a:p>
            <a:pPr marL="0" indent="0">
              <a:buNone/>
            </a:pPr>
            <a:endParaRPr lang="en-US" sz="105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105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73669" y="45530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Publications</a:t>
            </a:r>
            <a:endParaRPr lang="en-US" sz="2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A49CD-C089-44DE-A61B-941AEA73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4" y="5200665"/>
            <a:ext cx="8911472" cy="932920"/>
          </a:xfrm>
          <a:prstGeom prst="rect">
            <a:avLst/>
          </a:prstGeom>
        </p:spPr>
      </p:pic>
      <p:pic>
        <p:nvPicPr>
          <p:cNvPr id="15365" name="Picture 5" descr="Events for August 2025">
            <a:extLst>
              <a:ext uri="{FF2B5EF4-FFF2-40B4-BE49-F238E27FC236}">
                <a16:creationId xmlns:a16="http://schemas.microsoft.com/office/drawing/2014/main" id="{65BF8616-A962-4697-9DE1-BBEEE961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93" y="5083964"/>
            <a:ext cx="1725153" cy="10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EASTS CONFERENCE 2025 - EASTS (Eastern ...">
            <a:extLst>
              <a:ext uri="{FF2B5EF4-FFF2-40B4-BE49-F238E27FC236}">
                <a16:creationId xmlns:a16="http://schemas.microsoft.com/office/drawing/2014/main" id="{82CB4BF3-DA48-4741-8731-1FE73776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113" y="5167557"/>
            <a:ext cx="1080631" cy="100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Transportation Infrastructure Projects ...">
            <a:extLst>
              <a:ext uri="{FF2B5EF4-FFF2-40B4-BE49-F238E27FC236}">
                <a16:creationId xmlns:a16="http://schemas.microsoft.com/office/drawing/2014/main" id="{9CD20BAA-4495-4401-B15F-5962DD2F8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033" y="1428849"/>
            <a:ext cx="1558565" cy="4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WSSTL-2025 ...">
            <a:extLst>
              <a:ext uri="{FF2B5EF4-FFF2-40B4-BE49-F238E27FC236}">
                <a16:creationId xmlns:a16="http://schemas.microsoft.com/office/drawing/2014/main" id="{BD7792AF-5CA2-4638-B11F-1FD37392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012" y="2456191"/>
            <a:ext cx="1709732" cy="11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Alliance for an Energy Efficient ...">
            <a:extLst>
              <a:ext uri="{FF2B5EF4-FFF2-40B4-BE49-F238E27FC236}">
                <a16:creationId xmlns:a16="http://schemas.microsoft.com/office/drawing/2014/main" id="{51E0FBDE-0C31-464F-9EA2-6A633252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762" y="4110390"/>
            <a:ext cx="1588759" cy="60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7"/>
    </mc:Choice>
    <mc:Fallback>
      <p:transition spd="slow" advTm="42407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Indian Institute of Technology Kharagpur">
            <a:extLst>
              <a:ext uri="{FF2B5EF4-FFF2-40B4-BE49-F238E27FC236}">
                <a16:creationId xmlns:a16="http://schemas.microsoft.com/office/drawing/2014/main" id="{4CD0A59F-92C4-4D02-B16F-0A25AEAA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07" y="225205"/>
            <a:ext cx="4163980" cy="97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69FB0-F108-474D-AF63-FA5C39CD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915" y="225205"/>
            <a:ext cx="4239633" cy="10758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C2CBFA-9645-4674-A823-B1E44FF0AAA7}"/>
              </a:ext>
            </a:extLst>
          </p:cNvPr>
          <p:cNvSpPr/>
          <p:nvPr/>
        </p:nvSpPr>
        <p:spPr>
          <a:xfrm>
            <a:off x="68826" y="106657"/>
            <a:ext cx="12051838" cy="6246652"/>
          </a:xfrm>
          <a:prstGeom prst="rect">
            <a:avLst/>
          </a:prstGeom>
          <a:noFill/>
          <a:ln w="412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F6766A-3C71-4271-9FD5-FD7B7EFA6BF7}"/>
              </a:ext>
            </a:extLst>
          </p:cNvPr>
          <p:cNvSpPr/>
          <p:nvPr/>
        </p:nvSpPr>
        <p:spPr>
          <a:xfrm>
            <a:off x="34413" y="6417212"/>
            <a:ext cx="12120664" cy="362171"/>
          </a:xfrm>
          <a:prstGeom prst="rect">
            <a:avLst/>
          </a:prstGeom>
          <a:solidFill>
            <a:srgbClr val="002060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Extension Seminar Presentation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00075BA-914F-4ED2-892B-66ACF384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0537"/>
            <a:ext cx="2743200" cy="365125"/>
          </a:xfrm>
        </p:spPr>
        <p:txBody>
          <a:bodyPr/>
          <a:lstStyle/>
          <a:p>
            <a:fld id="{E8296B42-942E-4A63-A632-42EE3DCAD115}" type="slidenum">
              <a:rPr lang="en-US" smtClean="0">
                <a:solidFill>
                  <a:schemeClr val="bg1"/>
                </a:solidFill>
              </a:rPr>
              <a:t>53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D71C2E-A8BE-4CDC-987C-3F7EA5205C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5"/>
          <a:stretch/>
        </p:blipFill>
        <p:spPr>
          <a:xfrm>
            <a:off x="3308664" y="1588929"/>
            <a:ext cx="5572161" cy="44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1"/>
    </mc:Choice>
    <mc:Fallback xmlns="">
      <p:transition spd="slow" advTm="1240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2" y="19846"/>
            <a:ext cx="12213581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Addressing the Challenge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C0728F58-46BC-458F-89CF-363199ACDB17}"/>
              </a:ext>
            </a:extLst>
          </p:cNvPr>
          <p:cNvSpPr/>
          <p:nvPr/>
        </p:nvSpPr>
        <p:spPr>
          <a:xfrm>
            <a:off x="1715851" y="99027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18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CF4C320D-9107-4E63-8B9E-FECE10CB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091"/>
            <a:ext cx="5438180" cy="3058954"/>
          </a:xfrm>
          <a:prstGeom prst="rect">
            <a:avLst/>
          </a:prstGeom>
        </p:spPr>
      </p:pic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3CCA3004-C536-4499-A392-8BB3B8ABF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618" y="1887130"/>
            <a:ext cx="6103342" cy="2515186"/>
          </a:xfrm>
          <a:prstGeom prst="rect">
            <a:avLst/>
          </a:prstGeom>
        </p:spPr>
      </p:pic>
      <p:sp>
        <p:nvSpPr>
          <p:cNvPr id="24" name="Text 2">
            <a:extLst>
              <a:ext uri="{FF2B5EF4-FFF2-40B4-BE49-F238E27FC236}">
                <a16:creationId xmlns:a16="http://schemas.microsoft.com/office/drawing/2014/main" id="{3672EB4E-EE82-4968-8577-7EA4B36F98B3}"/>
              </a:ext>
            </a:extLst>
          </p:cNvPr>
          <p:cNvSpPr/>
          <p:nvPr/>
        </p:nvSpPr>
        <p:spPr>
          <a:xfrm>
            <a:off x="7957967" y="1010413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Solution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04358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Research Questions?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EF7DCDD-64EB-492D-9434-BDAAFBC51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678986"/>
              </p:ext>
            </p:extLst>
          </p:nvPr>
        </p:nvGraphicFramePr>
        <p:xfrm>
          <a:off x="131975" y="677983"/>
          <a:ext cx="11934333" cy="5373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0995A952-40C4-4D3A-A223-52A6EFDB5FAB}"/>
              </a:ext>
            </a:extLst>
          </p:cNvPr>
          <p:cNvSpPr/>
          <p:nvPr/>
        </p:nvSpPr>
        <p:spPr>
          <a:xfrm>
            <a:off x="870405" y="1884868"/>
            <a:ext cx="386499" cy="40044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7C31A2F-D114-40B0-8BE7-3E4970B71759}"/>
              </a:ext>
            </a:extLst>
          </p:cNvPr>
          <p:cNvSpPr/>
          <p:nvPr/>
        </p:nvSpPr>
        <p:spPr>
          <a:xfrm>
            <a:off x="1063655" y="2733053"/>
            <a:ext cx="386499" cy="40044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AC0FC58-5B7D-4D8C-A474-EEB8A059CAF9}"/>
              </a:ext>
            </a:extLst>
          </p:cNvPr>
          <p:cNvSpPr/>
          <p:nvPr/>
        </p:nvSpPr>
        <p:spPr>
          <a:xfrm>
            <a:off x="1063656" y="3588325"/>
            <a:ext cx="386499" cy="4004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FF7DA6-5E3F-45A7-B5B8-F2D4A64D33DB}"/>
              </a:ext>
            </a:extLst>
          </p:cNvPr>
          <p:cNvSpPr/>
          <p:nvPr/>
        </p:nvSpPr>
        <p:spPr>
          <a:xfrm>
            <a:off x="870407" y="4411521"/>
            <a:ext cx="386499" cy="4004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F61B14-66C1-485C-BEE4-0EC309205A3A}"/>
              </a:ext>
            </a:extLst>
          </p:cNvPr>
          <p:cNvSpPr/>
          <p:nvPr/>
        </p:nvSpPr>
        <p:spPr>
          <a:xfrm>
            <a:off x="386498" y="5287315"/>
            <a:ext cx="386499" cy="4004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1CAAB2D-DB76-47E7-9A95-C3E3E5921327}"/>
              </a:ext>
            </a:extLst>
          </p:cNvPr>
          <p:cNvSpPr/>
          <p:nvPr/>
        </p:nvSpPr>
        <p:spPr>
          <a:xfrm>
            <a:off x="386497" y="998143"/>
            <a:ext cx="386499" cy="40044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80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Research Objectives &amp; Framework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B5617-64E4-4A14-9AA5-8548191E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2617"/>
            <a:ext cx="12192000" cy="539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F58E376C-AD02-45E7-9914-100143A7668E}"/>
              </a:ext>
            </a:extLst>
          </p:cNvPr>
          <p:cNvSpPr txBox="1">
            <a:spLocks/>
          </p:cNvSpPr>
          <p:nvPr/>
        </p:nvSpPr>
        <p:spPr>
          <a:xfrm>
            <a:off x="-86265" y="50130"/>
            <a:ext cx="4753155" cy="46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A61DD6-A443-4B1F-AEDB-3F57C761AE30}"/>
              </a:ext>
            </a:extLst>
          </p:cNvPr>
          <p:cNvSpPr txBox="1">
            <a:spLocks/>
          </p:cNvSpPr>
          <p:nvPr/>
        </p:nvSpPr>
        <p:spPr>
          <a:xfrm>
            <a:off x="-21581" y="19846"/>
            <a:ext cx="11352362" cy="57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Objective – 1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63911-61AE-44C3-8FE1-538BBA35EA7E}"/>
              </a:ext>
            </a:extLst>
          </p:cNvPr>
          <p:cNvCxnSpPr>
            <a:cxnSpLocks/>
          </p:cNvCxnSpPr>
          <p:nvPr/>
        </p:nvCxnSpPr>
        <p:spPr>
          <a:xfrm>
            <a:off x="-1" y="589543"/>
            <a:ext cx="1219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D52CE8-E3F3-42A7-9DD1-577E24A7572B}"/>
              </a:ext>
            </a:extLst>
          </p:cNvPr>
          <p:cNvGrpSpPr/>
          <p:nvPr/>
        </p:nvGrpSpPr>
        <p:grpSpPr>
          <a:xfrm>
            <a:off x="-1" y="6234696"/>
            <a:ext cx="12192000" cy="586644"/>
            <a:chOff x="174337" y="6289953"/>
            <a:chExt cx="12812011" cy="6169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12FD38-6D13-42A2-BF60-48C4A259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03" y="6379309"/>
              <a:ext cx="471383" cy="52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05E4CF-83B4-4CB8-8FA8-8A86EAE5FBE6}"/>
                </a:ext>
              </a:extLst>
            </p:cNvPr>
            <p:cNvCxnSpPr>
              <a:cxnSpLocks/>
            </p:cNvCxnSpPr>
            <p:nvPr/>
          </p:nvCxnSpPr>
          <p:spPr>
            <a:xfrm>
              <a:off x="174337" y="6289953"/>
              <a:ext cx="12812011" cy="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DE907F4-3F55-4A83-826B-210AD8D28CC4}"/>
              </a:ext>
            </a:extLst>
          </p:cNvPr>
          <p:cNvSpPr txBox="1"/>
          <p:nvPr/>
        </p:nvSpPr>
        <p:spPr>
          <a:xfrm>
            <a:off x="7806266" y="6595759"/>
            <a:ext cx="5444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Garamond" panose="02020404030301010803" pitchFamily="18" charset="0"/>
              </a:rPr>
              <a:t>Indian Institute of Technology Kharagpur, India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37356D4A-AE8A-44B2-BC5E-207611A7AD77}"/>
              </a:ext>
            </a:extLst>
          </p:cNvPr>
          <p:cNvSpPr/>
          <p:nvPr/>
        </p:nvSpPr>
        <p:spPr>
          <a:xfrm>
            <a:off x="3705919" y="947341"/>
            <a:ext cx="4780062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125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Research Questions</a:t>
            </a:r>
            <a:endParaRPr lang="en-US" sz="312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CDB599-7DF2-4679-B9E4-10420E17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653"/>
            <a:ext cx="12192000" cy="1037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1D556A-2001-4374-82A7-255C473CE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6635"/>
            <a:ext cx="11450730" cy="46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7"/>
    </mc:Choice>
    <mc:Fallback xmlns="">
      <p:transition spd="slow" advTm="4240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3685</TotalTime>
  <Words>3619</Words>
  <Application>Microsoft Office PowerPoint</Application>
  <PresentationFormat>Widescreen</PresentationFormat>
  <Paragraphs>432</Paragraphs>
  <Slides>53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Garamond</vt:lpstr>
      <vt:lpstr>Inter</vt:lpstr>
      <vt:lpstr>Inter Bold</vt:lpstr>
      <vt:lpstr>Inter Light</vt:lpstr>
      <vt:lpstr>Petrona Bold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Kapil Meena</dc:creator>
  <cp:lastModifiedBy>Kapil Meena</cp:lastModifiedBy>
  <cp:revision>41</cp:revision>
  <dcterms:created xsi:type="dcterms:W3CDTF">2025-08-18T06:51:13Z</dcterms:created>
  <dcterms:modified xsi:type="dcterms:W3CDTF">2025-08-21T02:30:54Z</dcterms:modified>
</cp:coreProperties>
</file>